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9" r:id="rId4"/>
    <p:sldId id="261" r:id="rId5"/>
    <p:sldId id="289" r:id="rId6"/>
    <p:sldId id="297" r:id="rId7"/>
    <p:sldId id="298" r:id="rId8"/>
    <p:sldId id="299" r:id="rId9"/>
    <p:sldId id="272" r:id="rId10"/>
    <p:sldId id="300" r:id="rId11"/>
    <p:sldId id="274" r:id="rId12"/>
    <p:sldId id="301" r:id="rId13"/>
    <p:sldId id="302" r:id="rId14"/>
    <p:sldId id="303" r:id="rId15"/>
    <p:sldId id="269" r:id="rId16"/>
    <p:sldId id="270" r:id="rId17"/>
    <p:sldId id="304" r:id="rId18"/>
    <p:sldId id="290" r:id="rId19"/>
    <p:sldId id="306" r:id="rId20"/>
    <p:sldId id="291" r:id="rId21"/>
    <p:sldId id="305" r:id="rId22"/>
    <p:sldId id="292" r:id="rId23"/>
    <p:sldId id="308" r:id="rId24"/>
    <p:sldId id="288" r:id="rId25"/>
    <p:sldId id="293" r:id="rId26"/>
    <p:sldId id="307" r:id="rId27"/>
    <p:sldId id="294" r:id="rId28"/>
    <p:sldId id="296" r:id="rId29"/>
    <p:sldId id="271" r:id="rId30"/>
    <p:sldId id="265" r:id="rId31"/>
    <p:sldId id="275"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6"/>
    <p:restoredTop sz="94657"/>
  </p:normalViewPr>
  <p:slideViewPr>
    <p:cSldViewPr snapToGrid="0">
      <p:cViewPr varScale="1">
        <p:scale>
          <a:sx n="75" d="100"/>
          <a:sy n="75" d="100"/>
        </p:scale>
        <p:origin x="4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ACAF9B-0794-234B-9636-A5F5B8673007}" type="datetimeFigureOut">
              <a:rPr lang="en-GB" smtClean="0"/>
              <a:t>03/10/2024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AA2C259-6124-824E-9FCE-DF54894FAB2A}" type="slidenum">
              <a:rPr lang="en-GB" smtClean="0"/>
              <a:t>‹#›</a:t>
            </a:fld>
            <a:endParaRPr lang="en-GB"/>
          </a:p>
        </p:txBody>
      </p:sp>
    </p:spTree>
    <p:extLst>
      <p:ext uri="{BB962C8B-B14F-4D97-AF65-F5344CB8AC3E}">
        <p14:creationId xmlns:p14="http://schemas.microsoft.com/office/powerpoint/2010/main" val="205605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0D92-21E9-85B1-F05A-CCAF6788E9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22F856D-061E-09B8-80B4-537CDF333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B6E239D-80C2-6173-CEF7-49CBB51C706D}"/>
              </a:ext>
            </a:extLst>
          </p:cNvPr>
          <p:cNvSpPr>
            <a:spLocks noGrp="1"/>
          </p:cNvSpPr>
          <p:nvPr>
            <p:ph type="dt" sz="half" idx="10"/>
          </p:nvPr>
        </p:nvSpPr>
        <p:spPr/>
        <p:txBody>
          <a:bodyPr/>
          <a:lstStyle/>
          <a:p>
            <a:fld id="{7AB54E16-4ACB-804C-BF94-62255954EA64}" type="datetimeFigureOut">
              <a:rPr lang="en-GB" smtClean="0"/>
              <a:t>03/10/2024</a:t>
            </a:fld>
            <a:endParaRPr lang="en-GB"/>
          </a:p>
        </p:txBody>
      </p:sp>
      <p:sp>
        <p:nvSpPr>
          <p:cNvPr id="5" name="Footer Placeholder 4">
            <a:extLst>
              <a:ext uri="{FF2B5EF4-FFF2-40B4-BE49-F238E27FC236}">
                <a16:creationId xmlns:a16="http://schemas.microsoft.com/office/drawing/2014/main" id="{97AAD40C-F23F-7380-1A66-D6D1B1ED25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8B4687-8FDF-1DF5-7071-13DF137A33E4}"/>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345550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F511-43E6-5744-220D-DBBE1971B75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838BB8D-33B9-11EE-9B3F-150FE40DD2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76BBD8-96C5-093A-67D0-AA84AD9F16C0}"/>
              </a:ext>
            </a:extLst>
          </p:cNvPr>
          <p:cNvSpPr>
            <a:spLocks noGrp="1"/>
          </p:cNvSpPr>
          <p:nvPr>
            <p:ph type="dt" sz="half" idx="10"/>
          </p:nvPr>
        </p:nvSpPr>
        <p:spPr/>
        <p:txBody>
          <a:bodyPr/>
          <a:lstStyle/>
          <a:p>
            <a:fld id="{7AB54E16-4ACB-804C-BF94-62255954EA64}" type="datetimeFigureOut">
              <a:rPr lang="en-GB" smtClean="0"/>
              <a:t>03/10/2024</a:t>
            </a:fld>
            <a:endParaRPr lang="en-GB"/>
          </a:p>
        </p:txBody>
      </p:sp>
      <p:sp>
        <p:nvSpPr>
          <p:cNvPr id="5" name="Footer Placeholder 4">
            <a:extLst>
              <a:ext uri="{FF2B5EF4-FFF2-40B4-BE49-F238E27FC236}">
                <a16:creationId xmlns:a16="http://schemas.microsoft.com/office/drawing/2014/main" id="{1F457541-CC84-F9CB-3331-099E79C171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FFCFCD-E48E-6695-A5D6-131D4EC41985}"/>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213195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C01CAB-DE9C-394F-6813-575EFABA399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63695A9-70B5-1456-3AC4-A1C8639AD4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53BE57-0D7C-85C1-63FC-1545F3ED6930}"/>
              </a:ext>
            </a:extLst>
          </p:cNvPr>
          <p:cNvSpPr>
            <a:spLocks noGrp="1"/>
          </p:cNvSpPr>
          <p:nvPr>
            <p:ph type="dt" sz="half" idx="10"/>
          </p:nvPr>
        </p:nvSpPr>
        <p:spPr/>
        <p:txBody>
          <a:bodyPr/>
          <a:lstStyle/>
          <a:p>
            <a:fld id="{7AB54E16-4ACB-804C-BF94-62255954EA64}" type="datetimeFigureOut">
              <a:rPr lang="en-GB" smtClean="0"/>
              <a:t>03/10/2024</a:t>
            </a:fld>
            <a:endParaRPr lang="en-GB"/>
          </a:p>
        </p:txBody>
      </p:sp>
      <p:sp>
        <p:nvSpPr>
          <p:cNvPr id="5" name="Footer Placeholder 4">
            <a:extLst>
              <a:ext uri="{FF2B5EF4-FFF2-40B4-BE49-F238E27FC236}">
                <a16:creationId xmlns:a16="http://schemas.microsoft.com/office/drawing/2014/main" id="{01CAE84B-224D-7F8B-E221-57C2E31497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B6C9BE-9861-EEAF-672D-9B4A97710B5D}"/>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140529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06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99171-4AE2-B0F3-2935-6F8818534A6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41458B-8CB8-CB1D-C528-ACE438B1CBD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D63D53-03FB-9686-DC43-178052EC3E45}"/>
              </a:ext>
            </a:extLst>
          </p:cNvPr>
          <p:cNvSpPr>
            <a:spLocks noGrp="1"/>
          </p:cNvSpPr>
          <p:nvPr>
            <p:ph type="dt" sz="half" idx="10"/>
          </p:nvPr>
        </p:nvSpPr>
        <p:spPr/>
        <p:txBody>
          <a:bodyPr/>
          <a:lstStyle/>
          <a:p>
            <a:fld id="{7AB54E16-4ACB-804C-BF94-62255954EA64}" type="datetimeFigureOut">
              <a:rPr lang="en-GB" smtClean="0"/>
              <a:t>03/10/2024</a:t>
            </a:fld>
            <a:endParaRPr lang="en-GB"/>
          </a:p>
        </p:txBody>
      </p:sp>
      <p:sp>
        <p:nvSpPr>
          <p:cNvPr id="5" name="Footer Placeholder 4">
            <a:extLst>
              <a:ext uri="{FF2B5EF4-FFF2-40B4-BE49-F238E27FC236}">
                <a16:creationId xmlns:a16="http://schemas.microsoft.com/office/drawing/2014/main" id="{0AE89782-FEBB-9324-5A48-A8051217A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CE53B-C56D-3A65-4C8E-8B83A907D698}"/>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451300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7BC5-81FE-E027-6FAA-49087C06BC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5615B0B-C387-5924-DC4E-3B0BBC2FBA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FD93B0-9894-7274-F03E-7B495A9DE133}"/>
              </a:ext>
            </a:extLst>
          </p:cNvPr>
          <p:cNvSpPr>
            <a:spLocks noGrp="1"/>
          </p:cNvSpPr>
          <p:nvPr>
            <p:ph type="dt" sz="half" idx="10"/>
          </p:nvPr>
        </p:nvSpPr>
        <p:spPr/>
        <p:txBody>
          <a:bodyPr/>
          <a:lstStyle/>
          <a:p>
            <a:fld id="{7AB54E16-4ACB-804C-BF94-62255954EA64}" type="datetimeFigureOut">
              <a:rPr lang="en-GB" smtClean="0"/>
              <a:t>03/10/2024</a:t>
            </a:fld>
            <a:endParaRPr lang="en-GB"/>
          </a:p>
        </p:txBody>
      </p:sp>
      <p:sp>
        <p:nvSpPr>
          <p:cNvPr id="5" name="Footer Placeholder 4">
            <a:extLst>
              <a:ext uri="{FF2B5EF4-FFF2-40B4-BE49-F238E27FC236}">
                <a16:creationId xmlns:a16="http://schemas.microsoft.com/office/drawing/2014/main" id="{048A344E-18CF-A0A5-A2EA-2856DD114F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767AAF-3357-F94B-1C90-FA2076718DFF}"/>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407058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307E-BB4B-5C2A-48D9-93393CADBA5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3C15858-846E-B4DF-1A36-068F8E2D552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74F7D92-D527-9180-866C-55DF489C1E3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837261A-935C-0643-8056-8005931092B8}"/>
              </a:ext>
            </a:extLst>
          </p:cNvPr>
          <p:cNvSpPr>
            <a:spLocks noGrp="1"/>
          </p:cNvSpPr>
          <p:nvPr>
            <p:ph type="dt" sz="half" idx="10"/>
          </p:nvPr>
        </p:nvSpPr>
        <p:spPr/>
        <p:txBody>
          <a:bodyPr/>
          <a:lstStyle/>
          <a:p>
            <a:fld id="{7AB54E16-4ACB-804C-BF94-62255954EA64}" type="datetimeFigureOut">
              <a:rPr lang="en-GB" smtClean="0"/>
              <a:t>03/10/2024</a:t>
            </a:fld>
            <a:endParaRPr lang="en-GB"/>
          </a:p>
        </p:txBody>
      </p:sp>
      <p:sp>
        <p:nvSpPr>
          <p:cNvPr id="6" name="Footer Placeholder 5">
            <a:extLst>
              <a:ext uri="{FF2B5EF4-FFF2-40B4-BE49-F238E27FC236}">
                <a16:creationId xmlns:a16="http://schemas.microsoft.com/office/drawing/2014/main" id="{68AAD6FF-2226-18D0-C323-B40AD4BB9F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F7FC74-E424-3D6A-1EE5-E476331B6D9A}"/>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28621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35B5-FEAE-3200-729F-D8DF18501CB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37F64D5-FEC6-FCEC-73D5-82F0AC74B5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75FD0F-46D7-7304-062A-D9D82D9EB73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3E08184-FD3F-BD67-96C2-D61542570A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48DC1C-6A65-A949-149F-AF7B2F9A89C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93A5E45-E8D2-E309-55A8-D7C26EB3D986}"/>
              </a:ext>
            </a:extLst>
          </p:cNvPr>
          <p:cNvSpPr>
            <a:spLocks noGrp="1"/>
          </p:cNvSpPr>
          <p:nvPr>
            <p:ph type="dt" sz="half" idx="10"/>
          </p:nvPr>
        </p:nvSpPr>
        <p:spPr/>
        <p:txBody>
          <a:bodyPr/>
          <a:lstStyle/>
          <a:p>
            <a:fld id="{7AB54E16-4ACB-804C-BF94-62255954EA64}" type="datetimeFigureOut">
              <a:rPr lang="en-GB" smtClean="0"/>
              <a:t>03/10/2024</a:t>
            </a:fld>
            <a:endParaRPr lang="en-GB"/>
          </a:p>
        </p:txBody>
      </p:sp>
      <p:sp>
        <p:nvSpPr>
          <p:cNvPr id="8" name="Footer Placeholder 7">
            <a:extLst>
              <a:ext uri="{FF2B5EF4-FFF2-40B4-BE49-F238E27FC236}">
                <a16:creationId xmlns:a16="http://schemas.microsoft.com/office/drawing/2014/main" id="{197B426B-46D0-C60C-C03E-20A0273379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55C178-9BD6-A852-2664-1F0B48156C5F}"/>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223592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AEA1-8C2D-D773-DAC1-18F6D70707C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C04A23A-89F9-FFF7-9485-3F579AB7D5B6}"/>
              </a:ext>
            </a:extLst>
          </p:cNvPr>
          <p:cNvSpPr>
            <a:spLocks noGrp="1"/>
          </p:cNvSpPr>
          <p:nvPr>
            <p:ph type="dt" sz="half" idx="10"/>
          </p:nvPr>
        </p:nvSpPr>
        <p:spPr/>
        <p:txBody>
          <a:bodyPr/>
          <a:lstStyle/>
          <a:p>
            <a:fld id="{7AB54E16-4ACB-804C-BF94-62255954EA64}" type="datetimeFigureOut">
              <a:rPr lang="en-GB" smtClean="0"/>
              <a:t>03/10/2024</a:t>
            </a:fld>
            <a:endParaRPr lang="en-GB"/>
          </a:p>
        </p:txBody>
      </p:sp>
      <p:sp>
        <p:nvSpPr>
          <p:cNvPr id="4" name="Footer Placeholder 3">
            <a:extLst>
              <a:ext uri="{FF2B5EF4-FFF2-40B4-BE49-F238E27FC236}">
                <a16:creationId xmlns:a16="http://schemas.microsoft.com/office/drawing/2014/main" id="{403908FA-CD73-D786-BEDC-3D23D38079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71CBF8-01FD-9E78-32FE-ADD2DCD43230}"/>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145921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0871C-6145-B53D-C981-3B1E266EB2CF}"/>
              </a:ext>
            </a:extLst>
          </p:cNvPr>
          <p:cNvSpPr>
            <a:spLocks noGrp="1"/>
          </p:cNvSpPr>
          <p:nvPr>
            <p:ph type="dt" sz="half" idx="10"/>
          </p:nvPr>
        </p:nvSpPr>
        <p:spPr/>
        <p:txBody>
          <a:bodyPr/>
          <a:lstStyle/>
          <a:p>
            <a:fld id="{7AB54E16-4ACB-804C-BF94-62255954EA64}" type="datetimeFigureOut">
              <a:rPr lang="en-GB" smtClean="0"/>
              <a:t>03/10/2024</a:t>
            </a:fld>
            <a:endParaRPr lang="en-GB"/>
          </a:p>
        </p:txBody>
      </p:sp>
      <p:sp>
        <p:nvSpPr>
          <p:cNvPr id="3" name="Footer Placeholder 2">
            <a:extLst>
              <a:ext uri="{FF2B5EF4-FFF2-40B4-BE49-F238E27FC236}">
                <a16:creationId xmlns:a16="http://schemas.microsoft.com/office/drawing/2014/main" id="{A027FDB1-BF33-F46A-951C-1A9B2917E1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255D5E-09DF-A92D-58B3-E78C17FCB034}"/>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104315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FB66-5EEE-22F2-F239-1C68BF1831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2902C8E-0B95-4426-4E6D-C73C803EC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AAEE470-8756-575A-7483-71C695198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F8A265-55B0-9E70-491F-523FED8D529D}"/>
              </a:ext>
            </a:extLst>
          </p:cNvPr>
          <p:cNvSpPr>
            <a:spLocks noGrp="1"/>
          </p:cNvSpPr>
          <p:nvPr>
            <p:ph type="dt" sz="half" idx="10"/>
          </p:nvPr>
        </p:nvSpPr>
        <p:spPr/>
        <p:txBody>
          <a:bodyPr/>
          <a:lstStyle/>
          <a:p>
            <a:fld id="{7AB54E16-4ACB-804C-BF94-62255954EA64}" type="datetimeFigureOut">
              <a:rPr lang="en-GB" smtClean="0"/>
              <a:t>03/10/2024</a:t>
            </a:fld>
            <a:endParaRPr lang="en-GB"/>
          </a:p>
        </p:txBody>
      </p:sp>
      <p:sp>
        <p:nvSpPr>
          <p:cNvPr id="6" name="Footer Placeholder 5">
            <a:extLst>
              <a:ext uri="{FF2B5EF4-FFF2-40B4-BE49-F238E27FC236}">
                <a16:creationId xmlns:a16="http://schemas.microsoft.com/office/drawing/2014/main" id="{28A2825F-DE9D-9EC6-0D94-1901AB6917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FC9E8B-4327-684B-A060-9E598072B8B4}"/>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88516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9DA1F-6033-AED1-0711-ADCC357E38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64A82DA-727A-8FE8-0FD3-12B748A07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9F3F08-EFD1-BC78-7D6D-72534A6A0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97250A-C8C3-9B0E-75CE-F7DD1931C163}"/>
              </a:ext>
            </a:extLst>
          </p:cNvPr>
          <p:cNvSpPr>
            <a:spLocks noGrp="1"/>
          </p:cNvSpPr>
          <p:nvPr>
            <p:ph type="dt" sz="half" idx="10"/>
          </p:nvPr>
        </p:nvSpPr>
        <p:spPr/>
        <p:txBody>
          <a:bodyPr/>
          <a:lstStyle/>
          <a:p>
            <a:fld id="{7AB54E16-4ACB-804C-BF94-62255954EA64}" type="datetimeFigureOut">
              <a:rPr lang="en-GB" smtClean="0"/>
              <a:t>03/10/2024</a:t>
            </a:fld>
            <a:endParaRPr lang="en-GB"/>
          </a:p>
        </p:txBody>
      </p:sp>
      <p:sp>
        <p:nvSpPr>
          <p:cNvPr id="6" name="Footer Placeholder 5">
            <a:extLst>
              <a:ext uri="{FF2B5EF4-FFF2-40B4-BE49-F238E27FC236}">
                <a16:creationId xmlns:a16="http://schemas.microsoft.com/office/drawing/2014/main" id="{8C2F1208-D894-E338-7342-0B32AD7C67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A39256-B4A7-0400-E974-D131A128E71F}"/>
              </a:ext>
            </a:extLst>
          </p:cNvPr>
          <p:cNvSpPr>
            <a:spLocks noGrp="1"/>
          </p:cNvSpPr>
          <p:nvPr>
            <p:ph type="sldNum" sz="quarter" idx="12"/>
          </p:nvPr>
        </p:nvSpPr>
        <p:spPr/>
        <p:txBody>
          <a:bodyPr/>
          <a:lstStyle/>
          <a:p>
            <a:fld id="{50E27571-E2BE-6946-8B99-BCCC67E642D2}" type="slidenum">
              <a:rPr lang="en-GB" smtClean="0"/>
              <a:t>‹#›</a:t>
            </a:fld>
            <a:endParaRPr lang="en-GB"/>
          </a:p>
        </p:txBody>
      </p:sp>
    </p:spTree>
    <p:extLst>
      <p:ext uri="{BB962C8B-B14F-4D97-AF65-F5344CB8AC3E}">
        <p14:creationId xmlns:p14="http://schemas.microsoft.com/office/powerpoint/2010/main" val="131663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B021C-CE19-40F0-A376-C4151E00A1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6776CCF-5CB5-40B4-E98D-C9BFD6F30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0FF8C42-5F6C-A739-0C72-AA2CF339F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B54E16-4ACB-804C-BF94-62255954EA64}" type="datetimeFigureOut">
              <a:rPr lang="en-GB" smtClean="0"/>
              <a:t>03/10/2024</a:t>
            </a:fld>
            <a:endParaRPr lang="en-GB"/>
          </a:p>
        </p:txBody>
      </p:sp>
      <p:sp>
        <p:nvSpPr>
          <p:cNvPr id="5" name="Footer Placeholder 4">
            <a:extLst>
              <a:ext uri="{FF2B5EF4-FFF2-40B4-BE49-F238E27FC236}">
                <a16:creationId xmlns:a16="http://schemas.microsoft.com/office/drawing/2014/main" id="{E94A6FE0-FAB9-C21C-C5A0-1D085968F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4ED034E-803A-4F95-40D5-C5E68527A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E27571-E2BE-6946-8B99-BCCC67E642D2}" type="slidenum">
              <a:rPr lang="en-GB" smtClean="0"/>
              <a:t>‹#›</a:t>
            </a:fld>
            <a:endParaRPr lang="en-GB"/>
          </a:p>
        </p:txBody>
      </p:sp>
    </p:spTree>
    <p:extLst>
      <p:ext uri="{BB962C8B-B14F-4D97-AF65-F5344CB8AC3E}">
        <p14:creationId xmlns:p14="http://schemas.microsoft.com/office/powerpoint/2010/main" val="3293213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hiteroseeducation.com/parent-pupil-resources/maths/free-downloa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BEB154-7055-F699-648E-2558E2D639B2}"/>
              </a:ext>
            </a:extLst>
          </p:cNvPr>
          <p:cNvSpPr>
            <a:spLocks noGrp="1"/>
          </p:cNvSpPr>
          <p:nvPr>
            <p:ph type="ctrTitle"/>
          </p:nvPr>
        </p:nvSpPr>
        <p:spPr>
          <a:xfrm>
            <a:off x="1011948" y="857251"/>
            <a:ext cx="6219582" cy="3160113"/>
          </a:xfrm>
        </p:spPr>
        <p:txBody>
          <a:bodyPr anchor="b">
            <a:normAutofit/>
          </a:bodyPr>
          <a:lstStyle/>
          <a:p>
            <a:pPr algn="l"/>
            <a:r>
              <a:rPr lang="en-GB" sz="9600" dirty="0">
                <a:solidFill>
                  <a:srgbClr val="FFFFFF"/>
                </a:solidFill>
              </a:rPr>
              <a:t>Maths Cafe </a:t>
            </a:r>
          </a:p>
        </p:txBody>
      </p:sp>
      <p:sp>
        <p:nvSpPr>
          <p:cNvPr id="35" name="Rectangle 34">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1EF4C818-FA46-4A55-F961-7DF94F4C17AD}"/>
              </a:ext>
            </a:extLst>
          </p:cNvPr>
          <p:cNvSpPr>
            <a:spLocks noGrp="1"/>
          </p:cNvSpPr>
          <p:nvPr>
            <p:ph type="subTitle" idx="1"/>
          </p:nvPr>
        </p:nvSpPr>
        <p:spPr>
          <a:xfrm>
            <a:off x="1105661" y="4800600"/>
            <a:ext cx="5179879" cy="1200149"/>
          </a:xfrm>
        </p:spPr>
        <p:txBody>
          <a:bodyPr anchor="t">
            <a:noAutofit/>
          </a:bodyPr>
          <a:lstStyle/>
          <a:p>
            <a:r>
              <a:rPr lang="en-GB" sz="3600" dirty="0">
                <a:solidFill>
                  <a:srgbClr val="FFFFFF"/>
                </a:solidFill>
              </a:rPr>
              <a:t>Year 3 and Year 4 </a:t>
            </a:r>
          </a:p>
        </p:txBody>
      </p:sp>
      <p:pic>
        <p:nvPicPr>
          <p:cNvPr id="5" name="Picture 4" descr="St Gregory's Catholic Primary School | South Shields">
            <a:extLst>
              <a:ext uri="{FF2B5EF4-FFF2-40B4-BE49-F238E27FC236}">
                <a16:creationId xmlns:a16="http://schemas.microsoft.com/office/drawing/2014/main" id="{4B680029-764F-9FDB-327A-1E9543162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560981" y="1842090"/>
            <a:ext cx="3173819" cy="3173819"/>
          </a:xfrm>
          <a:prstGeom prst="rect">
            <a:avLst/>
          </a:prstGeom>
          <a:noFill/>
        </p:spPr>
      </p:pic>
    </p:spTree>
    <p:extLst>
      <p:ext uri="{BB962C8B-B14F-4D97-AF65-F5344CB8AC3E}">
        <p14:creationId xmlns:p14="http://schemas.microsoft.com/office/powerpoint/2010/main" val="417461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9FA197-3BD8-41A2-15AC-CC7DA8E437CE}"/>
              </a:ext>
            </a:extLst>
          </p:cNvPr>
          <p:cNvPicPr>
            <a:picLocks noChangeAspect="1"/>
          </p:cNvPicPr>
          <p:nvPr/>
        </p:nvPicPr>
        <p:blipFill>
          <a:blip r:embed="rId2"/>
          <a:stretch>
            <a:fillRect/>
          </a:stretch>
        </p:blipFill>
        <p:spPr>
          <a:xfrm>
            <a:off x="8792260" y="623818"/>
            <a:ext cx="747045" cy="747045"/>
          </a:xfrm>
          <a:prstGeom prst="rect">
            <a:avLst/>
          </a:prstGeom>
        </p:spPr>
      </p:pic>
      <p:sp>
        <p:nvSpPr>
          <p:cNvPr id="3" name="TextBox 2">
            <a:extLst>
              <a:ext uri="{FF2B5EF4-FFF2-40B4-BE49-F238E27FC236}">
                <a16:creationId xmlns:a16="http://schemas.microsoft.com/office/drawing/2014/main" id="{DA5B9163-D23D-DD36-7968-896F121239AD}"/>
              </a:ext>
            </a:extLst>
          </p:cNvPr>
          <p:cNvSpPr txBox="1"/>
          <p:nvPr/>
        </p:nvSpPr>
        <p:spPr>
          <a:xfrm>
            <a:off x="7041045" y="766507"/>
            <a:ext cx="2335461" cy="461665"/>
          </a:xfrm>
          <a:prstGeom prst="rect">
            <a:avLst/>
          </a:prstGeom>
          <a:noFill/>
        </p:spPr>
        <p:txBody>
          <a:bodyPr wrap="square" rtlCol="0">
            <a:spAutoFit/>
          </a:bodyPr>
          <a:lstStyle/>
          <a:p>
            <a:r>
              <a:rPr lang="en-GB" sz="2400" dirty="0">
                <a:latin typeface="Calibri" panose="020F0502020204030204" pitchFamily="34" charset="0"/>
              </a:rPr>
              <a:t>Have a think</a:t>
            </a:r>
          </a:p>
        </p:txBody>
      </p:sp>
      <p:sp>
        <p:nvSpPr>
          <p:cNvPr id="4" name="TextBox 3">
            <a:extLst>
              <a:ext uri="{FF2B5EF4-FFF2-40B4-BE49-F238E27FC236}">
                <a16:creationId xmlns:a16="http://schemas.microsoft.com/office/drawing/2014/main" id="{F35ECBAD-35F5-43EC-8663-983604CBD613}"/>
              </a:ext>
            </a:extLst>
          </p:cNvPr>
          <p:cNvSpPr txBox="1"/>
          <p:nvPr/>
        </p:nvSpPr>
        <p:spPr>
          <a:xfrm>
            <a:off x="2191512" y="1523505"/>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What arrays can you make with these counters?</a:t>
            </a:r>
          </a:p>
        </p:txBody>
      </p:sp>
      <p:sp>
        <p:nvSpPr>
          <p:cNvPr id="5" name="Oval 4">
            <a:extLst>
              <a:ext uri="{FF2B5EF4-FFF2-40B4-BE49-F238E27FC236}">
                <a16:creationId xmlns:a16="http://schemas.microsoft.com/office/drawing/2014/main" id="{CCBCB3CA-6EE0-B395-6170-7CD2AB4D5233}"/>
              </a:ext>
            </a:extLst>
          </p:cNvPr>
          <p:cNvSpPr/>
          <p:nvPr/>
        </p:nvSpPr>
        <p:spPr>
          <a:xfrm>
            <a:off x="3668979" y="2314375"/>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8F86FC0-C0B2-A3B8-BF81-49396EA5221E}"/>
              </a:ext>
            </a:extLst>
          </p:cNvPr>
          <p:cNvSpPr/>
          <p:nvPr/>
        </p:nvSpPr>
        <p:spPr>
          <a:xfrm>
            <a:off x="3198462" y="2792421"/>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B008FDE-D968-FA43-529E-D58C1AB38828}"/>
              </a:ext>
            </a:extLst>
          </p:cNvPr>
          <p:cNvSpPr/>
          <p:nvPr/>
        </p:nvSpPr>
        <p:spPr>
          <a:xfrm>
            <a:off x="3926431" y="3119600"/>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F7E3C42-951F-2330-5807-BD25774BB4CE}"/>
              </a:ext>
            </a:extLst>
          </p:cNvPr>
          <p:cNvSpPr/>
          <p:nvPr/>
        </p:nvSpPr>
        <p:spPr>
          <a:xfrm>
            <a:off x="4309594" y="2736437"/>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8DFA63F-8F9A-FA1F-7BFF-480C63A207AE}"/>
              </a:ext>
            </a:extLst>
          </p:cNvPr>
          <p:cNvSpPr/>
          <p:nvPr/>
        </p:nvSpPr>
        <p:spPr>
          <a:xfrm>
            <a:off x="4645023" y="2344449"/>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BA04682-9035-FC58-C3E5-A0961DCD4031}"/>
              </a:ext>
            </a:extLst>
          </p:cNvPr>
          <p:cNvSpPr/>
          <p:nvPr/>
        </p:nvSpPr>
        <p:spPr>
          <a:xfrm>
            <a:off x="5271492" y="2657237"/>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0E29F77-5F6C-E68A-C105-85AD5345810C}"/>
              </a:ext>
            </a:extLst>
          </p:cNvPr>
          <p:cNvSpPr/>
          <p:nvPr/>
        </p:nvSpPr>
        <p:spPr>
          <a:xfrm>
            <a:off x="5849991" y="23836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7D439F9-59A5-754E-A251-64A5301A4079}"/>
              </a:ext>
            </a:extLst>
          </p:cNvPr>
          <p:cNvSpPr/>
          <p:nvPr/>
        </p:nvSpPr>
        <p:spPr>
          <a:xfrm>
            <a:off x="6836503" y="2727612"/>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9578340-7589-A899-D0FF-2DA0E9F96683}"/>
              </a:ext>
            </a:extLst>
          </p:cNvPr>
          <p:cNvSpPr/>
          <p:nvPr/>
        </p:nvSpPr>
        <p:spPr>
          <a:xfrm>
            <a:off x="6291099" y="3170220"/>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6D80560-AEBB-2443-7A4A-874E2DAA1226}"/>
              </a:ext>
            </a:extLst>
          </p:cNvPr>
          <p:cNvSpPr/>
          <p:nvPr/>
        </p:nvSpPr>
        <p:spPr>
          <a:xfrm>
            <a:off x="5429757" y="3361801"/>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F026A09-63E8-9C54-E251-61DD780F7112}"/>
              </a:ext>
            </a:extLst>
          </p:cNvPr>
          <p:cNvSpPr/>
          <p:nvPr/>
        </p:nvSpPr>
        <p:spPr>
          <a:xfrm>
            <a:off x="4787773" y="32656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BA7592A-574C-F508-1DF4-9059A209DEFB}"/>
              </a:ext>
            </a:extLst>
          </p:cNvPr>
          <p:cNvSpPr/>
          <p:nvPr/>
        </p:nvSpPr>
        <p:spPr>
          <a:xfrm>
            <a:off x="6836503" y="2192052"/>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9EC8A92-97F0-C6AE-0524-A018A69174FB}"/>
              </a:ext>
            </a:extLst>
          </p:cNvPr>
          <p:cNvSpPr txBox="1"/>
          <p:nvPr/>
        </p:nvSpPr>
        <p:spPr>
          <a:xfrm>
            <a:off x="7457916" y="2808672"/>
            <a:ext cx="2168463"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12 counters</a:t>
            </a:r>
          </a:p>
        </p:txBody>
      </p:sp>
      <p:sp>
        <p:nvSpPr>
          <p:cNvPr id="18" name="TextBox 17">
            <a:extLst>
              <a:ext uri="{FF2B5EF4-FFF2-40B4-BE49-F238E27FC236}">
                <a16:creationId xmlns:a16="http://schemas.microsoft.com/office/drawing/2014/main" id="{1AB4D002-E400-4CC5-5BBA-6EA097E55310}"/>
              </a:ext>
            </a:extLst>
          </p:cNvPr>
          <p:cNvSpPr txBox="1"/>
          <p:nvPr/>
        </p:nvSpPr>
        <p:spPr>
          <a:xfrm>
            <a:off x="1700316" y="4905454"/>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3 rows of 4 counters. </a:t>
            </a:r>
          </a:p>
        </p:txBody>
      </p:sp>
      <p:sp>
        <p:nvSpPr>
          <p:cNvPr id="19" name="TextBox 18">
            <a:extLst>
              <a:ext uri="{FF2B5EF4-FFF2-40B4-BE49-F238E27FC236}">
                <a16:creationId xmlns:a16="http://schemas.microsoft.com/office/drawing/2014/main" id="{AD06BCF5-A2AF-3C7D-35C4-29A101E64870}"/>
              </a:ext>
            </a:extLst>
          </p:cNvPr>
          <p:cNvSpPr txBox="1"/>
          <p:nvPr/>
        </p:nvSpPr>
        <p:spPr>
          <a:xfrm>
            <a:off x="1700316" y="5481917"/>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4 columns of 3 counters.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B35D71-8063-F9AA-8FC2-53DE2E0C2B81}"/>
                  </a:ext>
                </a:extLst>
              </p:cNvPr>
              <p:cNvSpPr txBox="1"/>
              <p:nvPr/>
            </p:nvSpPr>
            <p:spPr>
              <a:xfrm>
                <a:off x="7598225" y="4905454"/>
                <a:ext cx="1778280"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3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4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12</a:t>
                </a:r>
              </a:p>
            </p:txBody>
          </p:sp>
        </mc:Choice>
        <mc:Fallback xmlns="">
          <p:sp>
            <p:nvSpPr>
              <p:cNvPr id="20" name="TextBox 19">
                <a:extLst>
                  <a:ext uri="{FF2B5EF4-FFF2-40B4-BE49-F238E27FC236}">
                    <a16:creationId xmlns:a16="http://schemas.microsoft.com/office/drawing/2014/main" id="{1FB35D71-8063-F9AA-8FC2-53DE2E0C2B81}"/>
                  </a:ext>
                </a:extLst>
              </p:cNvPr>
              <p:cNvSpPr txBox="1">
                <a:spLocks noRot="1" noChangeAspect="1" noMove="1" noResize="1" noEditPoints="1" noAdjustHandles="1" noChangeArrowheads="1" noChangeShapeType="1" noTextEdit="1"/>
              </p:cNvSpPr>
              <p:nvPr/>
            </p:nvSpPr>
            <p:spPr>
              <a:xfrm>
                <a:off x="7598225" y="4905454"/>
                <a:ext cx="1778280" cy="523220"/>
              </a:xfrm>
              <a:prstGeom prst="rect">
                <a:avLst/>
              </a:prstGeom>
              <a:blipFill>
                <a:blip r:embed="rId3"/>
                <a:stretch>
                  <a:fillRect l="-5822" t="-11628" r="-5822"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5CE24A9-2591-C6E8-1280-BCF25E8205DC}"/>
                  </a:ext>
                </a:extLst>
              </p:cNvPr>
              <p:cNvSpPr txBox="1"/>
              <p:nvPr/>
            </p:nvSpPr>
            <p:spPr>
              <a:xfrm>
                <a:off x="7598225" y="5475949"/>
                <a:ext cx="1778280"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4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12</a:t>
                </a:r>
              </a:p>
            </p:txBody>
          </p:sp>
        </mc:Choice>
        <mc:Fallback xmlns="">
          <p:sp>
            <p:nvSpPr>
              <p:cNvPr id="21" name="TextBox 20">
                <a:extLst>
                  <a:ext uri="{FF2B5EF4-FFF2-40B4-BE49-F238E27FC236}">
                    <a16:creationId xmlns:a16="http://schemas.microsoft.com/office/drawing/2014/main" id="{D5CE24A9-2591-C6E8-1280-BCF25E8205DC}"/>
                  </a:ext>
                </a:extLst>
              </p:cNvPr>
              <p:cNvSpPr txBox="1">
                <a:spLocks noRot="1" noChangeAspect="1" noMove="1" noResize="1" noEditPoints="1" noAdjustHandles="1" noChangeArrowheads="1" noChangeShapeType="1" noTextEdit="1"/>
              </p:cNvSpPr>
              <p:nvPr/>
            </p:nvSpPr>
            <p:spPr>
              <a:xfrm>
                <a:off x="7598225" y="5475949"/>
                <a:ext cx="1778280" cy="523220"/>
              </a:xfrm>
              <a:prstGeom prst="rect">
                <a:avLst/>
              </a:prstGeom>
              <a:blipFill>
                <a:blip r:embed="rId4"/>
                <a:stretch>
                  <a:fillRect l="-5822" t="-10465" r="-5822" b="-32558"/>
                </a:stretch>
              </a:blipFill>
            </p:spPr>
            <p:txBody>
              <a:bodyPr/>
              <a:lstStyle/>
              <a:p>
                <a:r>
                  <a:rPr lang="en-GB">
                    <a:noFill/>
                  </a:rPr>
                  <a:t> </a:t>
                </a:r>
              </a:p>
            </p:txBody>
          </p:sp>
        </mc:Fallback>
      </mc:AlternateContent>
    </p:spTree>
    <p:extLst>
      <p:ext uri="{BB962C8B-B14F-4D97-AF65-F5344CB8AC3E}">
        <p14:creationId xmlns:p14="http://schemas.microsoft.com/office/powerpoint/2010/main" val="25534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200"/>
                                  </p:stCondLst>
                                  <p:childTnLst>
                                    <p:animEffect transition="out" filter="fade">
                                      <p:cBhvr>
                                        <p:cTn id="18" dur="200" tmFilter="0, 0; .2, .5; .8, .5; 1, 0"/>
                                        <p:tgtEl>
                                          <p:spTgt spid="6"/>
                                        </p:tgtEl>
                                      </p:cBhvr>
                                    </p:animEffect>
                                    <p:animScale>
                                      <p:cBhvr>
                                        <p:cTn id="19" dur="100" autoRev="1" fill="hold"/>
                                        <p:tgtEl>
                                          <p:spTgt spid="6"/>
                                        </p:tgtEl>
                                      </p:cBhvr>
                                      <p:by x="105000" y="105000"/>
                                    </p:animScale>
                                  </p:childTnLst>
                                </p:cTn>
                              </p:par>
                            </p:childTnLst>
                          </p:cTn>
                        </p:par>
                        <p:par>
                          <p:cTn id="20" fill="hold">
                            <p:stCondLst>
                              <p:cond delay="400"/>
                            </p:stCondLst>
                            <p:childTnLst>
                              <p:par>
                                <p:cTn id="21" presetID="26" presetClass="emph" presetSubtype="0" fill="hold" grpId="0" nodeType="afterEffect">
                                  <p:stCondLst>
                                    <p:cond delay="200"/>
                                  </p:stCondLst>
                                  <p:childTnLst>
                                    <p:animEffect transition="out" filter="fade">
                                      <p:cBhvr>
                                        <p:cTn id="22" dur="200" tmFilter="0, 0; .2, .5; .8, .5; 1, 0"/>
                                        <p:tgtEl>
                                          <p:spTgt spid="5"/>
                                        </p:tgtEl>
                                      </p:cBhvr>
                                    </p:animEffect>
                                    <p:animScale>
                                      <p:cBhvr>
                                        <p:cTn id="23" dur="100" autoRev="1" fill="hold"/>
                                        <p:tgtEl>
                                          <p:spTgt spid="5"/>
                                        </p:tgtEl>
                                      </p:cBhvr>
                                      <p:by x="105000" y="105000"/>
                                    </p:animScale>
                                  </p:childTnLst>
                                </p:cTn>
                              </p:par>
                            </p:childTnLst>
                          </p:cTn>
                        </p:par>
                        <p:par>
                          <p:cTn id="24" fill="hold">
                            <p:stCondLst>
                              <p:cond delay="800"/>
                            </p:stCondLst>
                            <p:childTnLst>
                              <p:par>
                                <p:cTn id="25" presetID="26" presetClass="emph" presetSubtype="0" fill="hold" grpId="0" nodeType="afterEffect">
                                  <p:stCondLst>
                                    <p:cond delay="200"/>
                                  </p:stCondLst>
                                  <p:childTnLst>
                                    <p:animEffect transition="out" filter="fade">
                                      <p:cBhvr>
                                        <p:cTn id="26" dur="200" tmFilter="0, 0; .2, .5; .8, .5; 1, 0"/>
                                        <p:tgtEl>
                                          <p:spTgt spid="7"/>
                                        </p:tgtEl>
                                      </p:cBhvr>
                                    </p:animEffect>
                                    <p:animScale>
                                      <p:cBhvr>
                                        <p:cTn id="27" dur="100" autoRev="1" fill="hold"/>
                                        <p:tgtEl>
                                          <p:spTgt spid="7"/>
                                        </p:tgtEl>
                                      </p:cBhvr>
                                      <p:by x="105000" y="105000"/>
                                    </p:animScale>
                                  </p:childTnLst>
                                </p:cTn>
                              </p:par>
                            </p:childTnLst>
                          </p:cTn>
                        </p:par>
                        <p:par>
                          <p:cTn id="28" fill="hold">
                            <p:stCondLst>
                              <p:cond delay="1200"/>
                            </p:stCondLst>
                            <p:childTnLst>
                              <p:par>
                                <p:cTn id="29" presetID="26" presetClass="emph" presetSubtype="0" fill="hold" grpId="0" nodeType="afterEffect">
                                  <p:stCondLst>
                                    <p:cond delay="200"/>
                                  </p:stCondLst>
                                  <p:childTnLst>
                                    <p:animEffect transition="out" filter="fade">
                                      <p:cBhvr>
                                        <p:cTn id="30" dur="200" tmFilter="0, 0; .2, .5; .8, .5; 1, 0"/>
                                        <p:tgtEl>
                                          <p:spTgt spid="8"/>
                                        </p:tgtEl>
                                      </p:cBhvr>
                                    </p:animEffect>
                                    <p:animScale>
                                      <p:cBhvr>
                                        <p:cTn id="31" dur="100" autoRev="1" fill="hold"/>
                                        <p:tgtEl>
                                          <p:spTgt spid="8"/>
                                        </p:tgtEl>
                                      </p:cBhvr>
                                      <p:by x="105000" y="105000"/>
                                    </p:animScale>
                                  </p:childTnLst>
                                </p:cTn>
                              </p:par>
                            </p:childTnLst>
                          </p:cTn>
                        </p:par>
                        <p:par>
                          <p:cTn id="32" fill="hold">
                            <p:stCondLst>
                              <p:cond delay="1600"/>
                            </p:stCondLst>
                            <p:childTnLst>
                              <p:par>
                                <p:cTn id="33" presetID="26" presetClass="emph" presetSubtype="0" fill="hold" grpId="0" nodeType="afterEffect">
                                  <p:stCondLst>
                                    <p:cond delay="200"/>
                                  </p:stCondLst>
                                  <p:childTnLst>
                                    <p:animEffect transition="out" filter="fade">
                                      <p:cBhvr>
                                        <p:cTn id="34" dur="200" tmFilter="0, 0; .2, .5; .8, .5; 1, 0"/>
                                        <p:tgtEl>
                                          <p:spTgt spid="9"/>
                                        </p:tgtEl>
                                      </p:cBhvr>
                                    </p:animEffect>
                                    <p:animScale>
                                      <p:cBhvr>
                                        <p:cTn id="35" dur="100" autoRev="1" fill="hold"/>
                                        <p:tgtEl>
                                          <p:spTgt spid="9"/>
                                        </p:tgtEl>
                                      </p:cBhvr>
                                      <p:by x="105000" y="105000"/>
                                    </p:animScale>
                                  </p:childTnLst>
                                </p:cTn>
                              </p:par>
                            </p:childTnLst>
                          </p:cTn>
                        </p:par>
                        <p:par>
                          <p:cTn id="36" fill="hold">
                            <p:stCondLst>
                              <p:cond delay="2000"/>
                            </p:stCondLst>
                            <p:childTnLst>
                              <p:par>
                                <p:cTn id="37" presetID="26" presetClass="emph" presetSubtype="0" fill="hold" grpId="0" nodeType="afterEffect">
                                  <p:stCondLst>
                                    <p:cond delay="200"/>
                                  </p:stCondLst>
                                  <p:childTnLst>
                                    <p:animEffect transition="out" filter="fade">
                                      <p:cBhvr>
                                        <p:cTn id="38" dur="200" tmFilter="0, 0; .2, .5; .8, .5; 1, 0"/>
                                        <p:tgtEl>
                                          <p:spTgt spid="15"/>
                                        </p:tgtEl>
                                      </p:cBhvr>
                                    </p:animEffect>
                                    <p:animScale>
                                      <p:cBhvr>
                                        <p:cTn id="39" dur="100" autoRev="1" fill="hold"/>
                                        <p:tgtEl>
                                          <p:spTgt spid="15"/>
                                        </p:tgtEl>
                                      </p:cBhvr>
                                      <p:by x="105000" y="105000"/>
                                    </p:animScale>
                                  </p:childTnLst>
                                </p:cTn>
                              </p:par>
                            </p:childTnLst>
                          </p:cTn>
                        </p:par>
                        <p:par>
                          <p:cTn id="40" fill="hold">
                            <p:stCondLst>
                              <p:cond delay="2400"/>
                            </p:stCondLst>
                            <p:childTnLst>
                              <p:par>
                                <p:cTn id="41" presetID="26" presetClass="emph" presetSubtype="0" fill="hold" grpId="0" nodeType="afterEffect">
                                  <p:stCondLst>
                                    <p:cond delay="200"/>
                                  </p:stCondLst>
                                  <p:childTnLst>
                                    <p:animEffect transition="out" filter="fade">
                                      <p:cBhvr>
                                        <p:cTn id="42" dur="200" tmFilter="0, 0; .2, .5; .8, .5; 1, 0"/>
                                        <p:tgtEl>
                                          <p:spTgt spid="10"/>
                                        </p:tgtEl>
                                      </p:cBhvr>
                                    </p:animEffect>
                                    <p:animScale>
                                      <p:cBhvr>
                                        <p:cTn id="43" dur="100" autoRev="1" fill="hold"/>
                                        <p:tgtEl>
                                          <p:spTgt spid="10"/>
                                        </p:tgtEl>
                                      </p:cBhvr>
                                      <p:by x="105000" y="105000"/>
                                    </p:animScale>
                                  </p:childTnLst>
                                </p:cTn>
                              </p:par>
                            </p:childTnLst>
                          </p:cTn>
                        </p:par>
                        <p:par>
                          <p:cTn id="44" fill="hold">
                            <p:stCondLst>
                              <p:cond delay="2800"/>
                            </p:stCondLst>
                            <p:childTnLst>
                              <p:par>
                                <p:cTn id="45" presetID="26" presetClass="emph" presetSubtype="0" fill="hold" grpId="0" nodeType="afterEffect">
                                  <p:stCondLst>
                                    <p:cond delay="200"/>
                                  </p:stCondLst>
                                  <p:childTnLst>
                                    <p:animEffect transition="out" filter="fade">
                                      <p:cBhvr>
                                        <p:cTn id="46" dur="200" tmFilter="0, 0; .2, .5; .8, .5; 1, 0"/>
                                        <p:tgtEl>
                                          <p:spTgt spid="14"/>
                                        </p:tgtEl>
                                      </p:cBhvr>
                                    </p:animEffect>
                                    <p:animScale>
                                      <p:cBhvr>
                                        <p:cTn id="47" dur="100" autoRev="1" fill="hold"/>
                                        <p:tgtEl>
                                          <p:spTgt spid="14"/>
                                        </p:tgtEl>
                                      </p:cBhvr>
                                      <p:by x="105000" y="105000"/>
                                    </p:animScale>
                                  </p:childTnLst>
                                </p:cTn>
                              </p:par>
                            </p:childTnLst>
                          </p:cTn>
                        </p:par>
                        <p:par>
                          <p:cTn id="48" fill="hold">
                            <p:stCondLst>
                              <p:cond delay="3200"/>
                            </p:stCondLst>
                            <p:childTnLst>
                              <p:par>
                                <p:cTn id="49" presetID="26" presetClass="emph" presetSubtype="0" fill="hold" grpId="0" nodeType="afterEffect">
                                  <p:stCondLst>
                                    <p:cond delay="200"/>
                                  </p:stCondLst>
                                  <p:childTnLst>
                                    <p:animEffect transition="out" filter="fade">
                                      <p:cBhvr>
                                        <p:cTn id="50" dur="200" tmFilter="0, 0; .2, .5; .8, .5; 1, 0"/>
                                        <p:tgtEl>
                                          <p:spTgt spid="11"/>
                                        </p:tgtEl>
                                      </p:cBhvr>
                                    </p:animEffect>
                                    <p:animScale>
                                      <p:cBhvr>
                                        <p:cTn id="51" dur="100" autoRev="1" fill="hold"/>
                                        <p:tgtEl>
                                          <p:spTgt spid="11"/>
                                        </p:tgtEl>
                                      </p:cBhvr>
                                      <p:by x="105000" y="105000"/>
                                    </p:animScale>
                                  </p:childTnLst>
                                </p:cTn>
                              </p:par>
                            </p:childTnLst>
                          </p:cTn>
                        </p:par>
                        <p:par>
                          <p:cTn id="52" fill="hold">
                            <p:stCondLst>
                              <p:cond delay="3600"/>
                            </p:stCondLst>
                            <p:childTnLst>
                              <p:par>
                                <p:cTn id="53" presetID="26" presetClass="emph" presetSubtype="0" fill="hold" grpId="0" nodeType="afterEffect">
                                  <p:stCondLst>
                                    <p:cond delay="200"/>
                                  </p:stCondLst>
                                  <p:childTnLst>
                                    <p:animEffect transition="out" filter="fade">
                                      <p:cBhvr>
                                        <p:cTn id="54" dur="200" tmFilter="0, 0; .2, .5; .8, .5; 1, 0"/>
                                        <p:tgtEl>
                                          <p:spTgt spid="13"/>
                                        </p:tgtEl>
                                      </p:cBhvr>
                                    </p:animEffect>
                                    <p:animScale>
                                      <p:cBhvr>
                                        <p:cTn id="55" dur="100" autoRev="1" fill="hold"/>
                                        <p:tgtEl>
                                          <p:spTgt spid="13"/>
                                        </p:tgtEl>
                                      </p:cBhvr>
                                      <p:by x="105000" y="105000"/>
                                    </p:animScale>
                                  </p:childTnLst>
                                </p:cTn>
                              </p:par>
                            </p:childTnLst>
                          </p:cTn>
                        </p:par>
                        <p:par>
                          <p:cTn id="56" fill="hold">
                            <p:stCondLst>
                              <p:cond delay="4000"/>
                            </p:stCondLst>
                            <p:childTnLst>
                              <p:par>
                                <p:cTn id="57" presetID="26" presetClass="emph" presetSubtype="0" fill="hold" grpId="0" nodeType="afterEffect">
                                  <p:stCondLst>
                                    <p:cond delay="200"/>
                                  </p:stCondLst>
                                  <p:childTnLst>
                                    <p:animEffect transition="out" filter="fade">
                                      <p:cBhvr>
                                        <p:cTn id="58" dur="200" tmFilter="0, 0; .2, .5; .8, .5; 1, 0"/>
                                        <p:tgtEl>
                                          <p:spTgt spid="12"/>
                                        </p:tgtEl>
                                      </p:cBhvr>
                                    </p:animEffect>
                                    <p:animScale>
                                      <p:cBhvr>
                                        <p:cTn id="59" dur="100" autoRev="1" fill="hold"/>
                                        <p:tgtEl>
                                          <p:spTgt spid="12"/>
                                        </p:tgtEl>
                                      </p:cBhvr>
                                      <p:by x="105000" y="105000"/>
                                    </p:animScale>
                                  </p:childTnLst>
                                </p:cTn>
                              </p:par>
                            </p:childTnLst>
                          </p:cTn>
                        </p:par>
                        <p:par>
                          <p:cTn id="60" fill="hold">
                            <p:stCondLst>
                              <p:cond delay="4400"/>
                            </p:stCondLst>
                            <p:childTnLst>
                              <p:par>
                                <p:cTn id="61" presetID="26" presetClass="emph" presetSubtype="0" fill="hold" grpId="0" nodeType="afterEffect">
                                  <p:stCondLst>
                                    <p:cond delay="200"/>
                                  </p:stCondLst>
                                  <p:childTnLst>
                                    <p:animEffect transition="out" filter="fade">
                                      <p:cBhvr>
                                        <p:cTn id="62" dur="200" tmFilter="0, 0; .2, .5; .8, .5; 1, 0"/>
                                        <p:tgtEl>
                                          <p:spTgt spid="16"/>
                                        </p:tgtEl>
                                      </p:cBhvr>
                                    </p:animEffect>
                                    <p:animScale>
                                      <p:cBhvr>
                                        <p:cTn id="63" dur="100" autoRev="1" fill="hold"/>
                                        <p:tgtEl>
                                          <p:spTgt spid="16"/>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3.05556E-6 -3.7037E-6 L 0.13108 0.25949 " pathEditMode="relative" rAng="0" ptsTypes="AA">
                                      <p:cBhvr>
                                        <p:cTn id="72" dur="2000" fill="hold"/>
                                        <p:tgtEl>
                                          <p:spTgt spid="6"/>
                                        </p:tgtEl>
                                        <p:attrNameLst>
                                          <p:attrName>ppt_x</p:attrName>
                                          <p:attrName>ppt_y</p:attrName>
                                        </p:attrNameLst>
                                      </p:cBhvr>
                                      <p:rCtr x="6545" y="12963"/>
                                    </p:animMotion>
                                  </p:childTnLst>
                                </p:cTn>
                              </p:par>
                              <p:par>
                                <p:cTn id="73" presetID="42" presetClass="path" presetSubtype="0" accel="50000" decel="50000" fill="hold" grpId="1" nodeType="withEffect">
                                  <p:stCondLst>
                                    <p:cond delay="0"/>
                                  </p:stCondLst>
                                  <p:childTnLst>
                                    <p:animMotion origin="layout" path="M 4.44444E-6 2.22222E-6 L 0.07951 0.26528 " pathEditMode="relative" rAng="0" ptsTypes="AA">
                                      <p:cBhvr>
                                        <p:cTn id="74" dur="2000" fill="hold"/>
                                        <p:tgtEl>
                                          <p:spTgt spid="5"/>
                                        </p:tgtEl>
                                        <p:attrNameLst>
                                          <p:attrName>ppt_x</p:attrName>
                                          <p:attrName>ppt_y</p:attrName>
                                        </p:attrNameLst>
                                      </p:cBhvr>
                                      <p:rCtr x="3976" y="13264"/>
                                    </p:animMotion>
                                  </p:childTnLst>
                                </p:cTn>
                              </p:par>
                              <p:par>
                                <p:cTn id="75" presetID="42" presetClass="path" presetSubtype="0" accel="50000" decel="50000" fill="hold" grpId="1" nodeType="withEffect">
                                  <p:stCondLst>
                                    <p:cond delay="0"/>
                                  </p:stCondLst>
                                  <p:childTnLst>
                                    <p:animMotion origin="layout" path="M -5.55556E-7 1.11111E-6 L 0.05174 0.08403 " pathEditMode="relative" rAng="0" ptsTypes="AA">
                                      <p:cBhvr>
                                        <p:cTn id="76" dur="2000" fill="hold"/>
                                        <p:tgtEl>
                                          <p:spTgt spid="7"/>
                                        </p:tgtEl>
                                        <p:attrNameLst>
                                          <p:attrName>ppt_x</p:attrName>
                                          <p:attrName>ppt_y</p:attrName>
                                        </p:attrNameLst>
                                      </p:cBhvr>
                                      <p:rCtr x="2587" y="4190"/>
                                    </p:animMotion>
                                  </p:childTnLst>
                                </p:cTn>
                              </p:par>
                              <p:par>
                                <p:cTn id="77" presetID="42" presetClass="path" presetSubtype="0" accel="50000" decel="50000" fill="hold" grpId="1" nodeType="withEffect">
                                  <p:stCondLst>
                                    <p:cond delay="0"/>
                                  </p:stCondLst>
                                  <p:childTnLst>
                                    <p:animMotion origin="layout" path="M -8.33333E-7 -1.85185E-6 L 0.05868 0.13935 " pathEditMode="relative" rAng="0" ptsTypes="AA">
                                      <p:cBhvr>
                                        <p:cTn id="78" dur="2000" fill="hold"/>
                                        <p:tgtEl>
                                          <p:spTgt spid="8"/>
                                        </p:tgtEl>
                                        <p:attrNameLst>
                                          <p:attrName>ppt_x</p:attrName>
                                          <p:attrName>ppt_y</p:attrName>
                                        </p:attrNameLst>
                                      </p:cBhvr>
                                      <p:rCtr x="2934" y="6968"/>
                                    </p:animMotion>
                                  </p:childTnLst>
                                </p:cTn>
                              </p:par>
                              <p:par>
                                <p:cTn id="79" presetID="42" presetClass="path" presetSubtype="0" accel="50000" decel="50000" fill="hold" grpId="1" nodeType="withEffect">
                                  <p:stCondLst>
                                    <p:cond delay="0"/>
                                  </p:stCondLst>
                                  <p:childTnLst>
                                    <p:animMotion origin="layout" path="M -2.77778E-6 4.07407E-6 L 0.02205 0.26018 " pathEditMode="relative" rAng="0" ptsTypes="AA">
                                      <p:cBhvr>
                                        <p:cTn id="80" dur="2000" fill="hold"/>
                                        <p:tgtEl>
                                          <p:spTgt spid="9"/>
                                        </p:tgtEl>
                                        <p:attrNameLst>
                                          <p:attrName>ppt_x</p:attrName>
                                          <p:attrName>ppt_y</p:attrName>
                                        </p:attrNameLst>
                                      </p:cBhvr>
                                      <p:rCtr x="1094" y="13009"/>
                                    </p:animMotion>
                                  </p:childTnLst>
                                </p:cTn>
                              </p:par>
                              <p:par>
                                <p:cTn id="81" presetID="42" presetClass="path" presetSubtype="0" accel="50000" decel="50000" fill="hold" grpId="1" nodeType="withEffect">
                                  <p:stCondLst>
                                    <p:cond delay="0"/>
                                  </p:stCondLst>
                                  <p:childTnLst>
                                    <p:animMotion origin="layout" path="M 2.22222E-6 4.81481E-6 L 0.00885 0.19305 " pathEditMode="relative" rAng="0" ptsTypes="AA">
                                      <p:cBhvr>
                                        <p:cTn id="82" dur="2000" fill="hold"/>
                                        <p:tgtEl>
                                          <p:spTgt spid="15"/>
                                        </p:tgtEl>
                                        <p:attrNameLst>
                                          <p:attrName>ppt_x</p:attrName>
                                          <p:attrName>ppt_y</p:attrName>
                                        </p:attrNameLst>
                                      </p:cBhvr>
                                      <p:rCtr x="434" y="9653"/>
                                    </p:animMotion>
                                  </p:childTnLst>
                                </p:cTn>
                              </p:par>
                              <p:par>
                                <p:cTn id="83" presetID="42" presetClass="path" presetSubtype="0" accel="50000" decel="50000" fill="hold" grpId="1" nodeType="withEffect">
                                  <p:stCondLst>
                                    <p:cond delay="0"/>
                                  </p:stCondLst>
                                  <p:childTnLst>
                                    <p:animMotion origin="layout" path="M 8.33333E-7 2.22222E-6 L 0.00312 0.15139 " pathEditMode="relative" rAng="0" ptsTypes="AA">
                                      <p:cBhvr>
                                        <p:cTn id="84" dur="2000" fill="hold"/>
                                        <p:tgtEl>
                                          <p:spTgt spid="10"/>
                                        </p:tgtEl>
                                        <p:attrNameLst>
                                          <p:attrName>ppt_x</p:attrName>
                                          <p:attrName>ppt_y</p:attrName>
                                        </p:attrNameLst>
                                      </p:cBhvr>
                                      <p:rCtr x="156" y="7569"/>
                                    </p:animMotion>
                                  </p:childTnLst>
                                </p:cTn>
                              </p:par>
                              <p:par>
                                <p:cTn id="85" presetID="42" presetClass="path" presetSubtype="0" accel="50000" decel="50000" fill="hold" grpId="1" nodeType="withEffect">
                                  <p:stCondLst>
                                    <p:cond delay="0"/>
                                  </p:stCondLst>
                                  <p:childTnLst>
                                    <p:animMotion origin="layout" path="M -2.77778E-7 4.44444E-6 L -0.01267 0.1787 " pathEditMode="relative" rAng="0" ptsTypes="AA">
                                      <p:cBhvr>
                                        <p:cTn id="86" dur="2000" fill="hold"/>
                                        <p:tgtEl>
                                          <p:spTgt spid="14"/>
                                        </p:tgtEl>
                                        <p:attrNameLst>
                                          <p:attrName>ppt_x</p:attrName>
                                          <p:attrName>ppt_y</p:attrName>
                                        </p:attrNameLst>
                                      </p:cBhvr>
                                      <p:rCtr x="-642" y="8935"/>
                                    </p:animMotion>
                                  </p:childTnLst>
                                </p:cTn>
                              </p:par>
                              <p:par>
                                <p:cTn id="87" presetID="42" presetClass="path" presetSubtype="0" accel="50000" decel="50000" fill="hold" grpId="1" nodeType="withEffect">
                                  <p:stCondLst>
                                    <p:cond delay="0"/>
                                  </p:stCondLst>
                                  <p:childTnLst>
                                    <p:animMotion origin="layout" path="M -3.61111E-6 -2.96296E-6 L -0.06007 0.25648 " pathEditMode="relative" rAng="0" ptsTypes="AA">
                                      <p:cBhvr>
                                        <p:cTn id="88" dur="2000" fill="hold"/>
                                        <p:tgtEl>
                                          <p:spTgt spid="11"/>
                                        </p:tgtEl>
                                        <p:attrNameLst>
                                          <p:attrName>ppt_x</p:attrName>
                                          <p:attrName>ppt_y</p:attrName>
                                        </p:attrNameLst>
                                      </p:cBhvr>
                                      <p:rCtr x="-3003" y="12824"/>
                                    </p:animMotion>
                                  </p:childTnLst>
                                </p:cTn>
                              </p:par>
                              <p:par>
                                <p:cTn id="89" presetID="42" presetClass="path" presetSubtype="0" accel="50000" decel="50000" fill="hold" grpId="1" nodeType="withEffect">
                                  <p:stCondLst>
                                    <p:cond delay="0"/>
                                  </p:stCondLst>
                                  <p:childTnLst>
                                    <p:animMotion origin="layout" path="M 2.5E-6 3.7037E-6 L -0.05851 0.07731 " pathEditMode="relative" rAng="0" ptsTypes="AA">
                                      <p:cBhvr>
                                        <p:cTn id="90" dur="2000" fill="hold"/>
                                        <p:tgtEl>
                                          <p:spTgt spid="13"/>
                                        </p:tgtEl>
                                        <p:attrNameLst>
                                          <p:attrName>ppt_x</p:attrName>
                                          <p:attrName>ppt_y</p:attrName>
                                        </p:attrNameLst>
                                      </p:cBhvr>
                                      <p:rCtr x="-2934" y="3866"/>
                                    </p:animMotion>
                                  </p:childTnLst>
                                </p:cTn>
                              </p:par>
                              <p:par>
                                <p:cTn id="91" presetID="42" presetClass="path" presetSubtype="0" accel="50000" decel="50000" fill="hold" grpId="1" nodeType="withEffect">
                                  <p:stCondLst>
                                    <p:cond delay="0"/>
                                  </p:stCondLst>
                                  <p:childTnLst>
                                    <p:animMotion origin="layout" path="M 2.77778E-7 -4.44444E-6 L -0.11563 0.27107 " pathEditMode="relative" rAng="0" ptsTypes="AA">
                                      <p:cBhvr>
                                        <p:cTn id="92" dur="2000" fill="hold"/>
                                        <p:tgtEl>
                                          <p:spTgt spid="12"/>
                                        </p:tgtEl>
                                        <p:attrNameLst>
                                          <p:attrName>ppt_x</p:attrName>
                                          <p:attrName>ppt_y</p:attrName>
                                        </p:attrNameLst>
                                      </p:cBhvr>
                                      <p:rCtr x="-5781" y="13542"/>
                                    </p:animMotion>
                                  </p:childTnLst>
                                </p:cTn>
                              </p:par>
                              <p:par>
                                <p:cTn id="93" presetID="42" presetClass="path" presetSubtype="0" accel="50000" decel="50000" fill="hold" grpId="1" nodeType="withEffect">
                                  <p:stCondLst>
                                    <p:cond delay="0"/>
                                  </p:stCondLst>
                                  <p:childTnLst>
                                    <p:animMotion origin="layout" path="M 2.77778E-7 -3.7037E-6 L -0.11701 0.28357 " pathEditMode="relative" rAng="0" ptsTypes="AA">
                                      <p:cBhvr>
                                        <p:cTn id="94" dur="2000" fill="hold"/>
                                        <p:tgtEl>
                                          <p:spTgt spid="16"/>
                                        </p:tgtEl>
                                        <p:attrNameLst>
                                          <p:attrName>ppt_x</p:attrName>
                                          <p:attrName>ppt_y</p:attrName>
                                        </p:attrNameLst>
                                      </p:cBhvr>
                                      <p:rCtr x="-5851" y="14167"/>
                                    </p:animMotion>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500"/>
                                        <p:tgtEl>
                                          <p:spTgt spid="1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path" presetSubtype="0" accel="50000" decel="50000" fill="hold" grpId="2" nodeType="clickEffect">
                                  <p:stCondLst>
                                    <p:cond delay="0"/>
                                  </p:stCondLst>
                                  <p:childTnLst>
                                    <p:animMotion origin="layout" path="M 0.13108 0.25949 L -3.05556E-6 -3.7037E-6 " pathEditMode="relative" rAng="0" ptsTypes="AA">
                                      <p:cBhvr>
                                        <p:cTn id="118" dur="2000" fill="hold"/>
                                        <p:tgtEl>
                                          <p:spTgt spid="6"/>
                                        </p:tgtEl>
                                        <p:attrNameLst>
                                          <p:attrName>ppt_x</p:attrName>
                                          <p:attrName>ppt_y</p:attrName>
                                        </p:attrNameLst>
                                      </p:cBhvr>
                                      <p:rCtr x="-6562" y="-12986"/>
                                    </p:animMotion>
                                  </p:childTnLst>
                                </p:cTn>
                              </p:par>
                              <p:par>
                                <p:cTn id="119" presetID="42" presetClass="path" presetSubtype="0" accel="50000" decel="50000" fill="hold" grpId="2" nodeType="withEffect">
                                  <p:stCondLst>
                                    <p:cond delay="0"/>
                                  </p:stCondLst>
                                  <p:childTnLst>
                                    <p:animMotion origin="layout" path="M 0.07951 0.26528 L 4.44444E-6 2.22222E-6 " pathEditMode="relative" rAng="0" ptsTypes="AA">
                                      <p:cBhvr>
                                        <p:cTn id="120" dur="2000" fill="hold"/>
                                        <p:tgtEl>
                                          <p:spTgt spid="5"/>
                                        </p:tgtEl>
                                        <p:attrNameLst>
                                          <p:attrName>ppt_x</p:attrName>
                                          <p:attrName>ppt_y</p:attrName>
                                        </p:attrNameLst>
                                      </p:cBhvr>
                                      <p:rCtr x="-3976" y="-13264"/>
                                    </p:animMotion>
                                  </p:childTnLst>
                                </p:cTn>
                              </p:par>
                              <p:par>
                                <p:cTn id="121" presetID="42" presetClass="path" presetSubtype="0" accel="50000" decel="50000" fill="hold" grpId="2" nodeType="withEffect">
                                  <p:stCondLst>
                                    <p:cond delay="0"/>
                                  </p:stCondLst>
                                  <p:childTnLst>
                                    <p:animMotion origin="layout" path="M 0.05174 0.08403 L -5.55556E-7 1.11111E-6 " pathEditMode="relative" rAng="0" ptsTypes="AA">
                                      <p:cBhvr>
                                        <p:cTn id="122" dur="2000" fill="hold"/>
                                        <p:tgtEl>
                                          <p:spTgt spid="7"/>
                                        </p:tgtEl>
                                        <p:attrNameLst>
                                          <p:attrName>ppt_x</p:attrName>
                                          <p:attrName>ppt_y</p:attrName>
                                        </p:attrNameLst>
                                      </p:cBhvr>
                                      <p:rCtr x="-2587" y="-4213"/>
                                    </p:animMotion>
                                  </p:childTnLst>
                                </p:cTn>
                              </p:par>
                              <p:par>
                                <p:cTn id="123" presetID="42" presetClass="path" presetSubtype="0" accel="50000" decel="50000" fill="hold" grpId="2" nodeType="withEffect">
                                  <p:stCondLst>
                                    <p:cond delay="0"/>
                                  </p:stCondLst>
                                  <p:childTnLst>
                                    <p:animMotion origin="layout" path="M 0.05868 0.13935 L -8.33333E-7 -1.85185E-6 " pathEditMode="relative" rAng="0" ptsTypes="AA">
                                      <p:cBhvr>
                                        <p:cTn id="124" dur="2000" fill="hold"/>
                                        <p:tgtEl>
                                          <p:spTgt spid="8"/>
                                        </p:tgtEl>
                                        <p:attrNameLst>
                                          <p:attrName>ppt_x</p:attrName>
                                          <p:attrName>ppt_y</p:attrName>
                                        </p:attrNameLst>
                                      </p:cBhvr>
                                      <p:rCtr x="-2934" y="-6968"/>
                                    </p:animMotion>
                                  </p:childTnLst>
                                </p:cTn>
                              </p:par>
                              <p:par>
                                <p:cTn id="125" presetID="42" presetClass="path" presetSubtype="0" accel="50000" decel="50000" fill="hold" grpId="2" nodeType="withEffect">
                                  <p:stCondLst>
                                    <p:cond delay="0"/>
                                  </p:stCondLst>
                                  <p:childTnLst>
                                    <p:animMotion origin="layout" path="M 0.02205 0.26018 L -2.77778E-6 4.07407E-6 " pathEditMode="relative" rAng="0" ptsTypes="AA">
                                      <p:cBhvr>
                                        <p:cTn id="126" dur="2000" fill="hold"/>
                                        <p:tgtEl>
                                          <p:spTgt spid="9"/>
                                        </p:tgtEl>
                                        <p:attrNameLst>
                                          <p:attrName>ppt_x</p:attrName>
                                          <p:attrName>ppt_y</p:attrName>
                                        </p:attrNameLst>
                                      </p:cBhvr>
                                      <p:rCtr x="-1111" y="-13009"/>
                                    </p:animMotion>
                                  </p:childTnLst>
                                </p:cTn>
                              </p:par>
                              <p:par>
                                <p:cTn id="127" presetID="42" presetClass="path" presetSubtype="0" accel="50000" decel="50000" fill="hold" grpId="2" nodeType="withEffect">
                                  <p:stCondLst>
                                    <p:cond delay="0"/>
                                  </p:stCondLst>
                                  <p:childTnLst>
                                    <p:animMotion origin="layout" path="M 0.00885 0.19305 L 2.22222E-6 4.81481E-6 " pathEditMode="relative" rAng="0" ptsTypes="AA">
                                      <p:cBhvr>
                                        <p:cTn id="128" dur="2000" fill="hold"/>
                                        <p:tgtEl>
                                          <p:spTgt spid="15"/>
                                        </p:tgtEl>
                                        <p:attrNameLst>
                                          <p:attrName>ppt_x</p:attrName>
                                          <p:attrName>ppt_y</p:attrName>
                                        </p:attrNameLst>
                                      </p:cBhvr>
                                      <p:rCtr x="-451" y="-9653"/>
                                    </p:animMotion>
                                  </p:childTnLst>
                                </p:cTn>
                              </p:par>
                              <p:par>
                                <p:cTn id="129" presetID="42" presetClass="path" presetSubtype="0" accel="50000" decel="50000" fill="hold" grpId="2" nodeType="withEffect">
                                  <p:stCondLst>
                                    <p:cond delay="0"/>
                                  </p:stCondLst>
                                  <p:childTnLst>
                                    <p:animMotion origin="layout" path="M 0.00312 0.15139 L 8.33333E-7 2.22222E-6 " pathEditMode="relative" rAng="0" ptsTypes="AA">
                                      <p:cBhvr>
                                        <p:cTn id="130" dur="2000" fill="hold"/>
                                        <p:tgtEl>
                                          <p:spTgt spid="10"/>
                                        </p:tgtEl>
                                        <p:attrNameLst>
                                          <p:attrName>ppt_x</p:attrName>
                                          <p:attrName>ppt_y</p:attrName>
                                        </p:attrNameLst>
                                      </p:cBhvr>
                                      <p:rCtr x="-156" y="-7569"/>
                                    </p:animMotion>
                                  </p:childTnLst>
                                </p:cTn>
                              </p:par>
                              <p:par>
                                <p:cTn id="131" presetID="42" presetClass="path" presetSubtype="0" accel="50000" decel="50000" fill="hold" grpId="2" nodeType="withEffect">
                                  <p:stCondLst>
                                    <p:cond delay="0"/>
                                  </p:stCondLst>
                                  <p:childTnLst>
                                    <p:animMotion origin="layout" path="M -0.01267 0.1787 L -2.77778E-7 4.44444E-6 " pathEditMode="relative" rAng="0" ptsTypes="AA">
                                      <p:cBhvr>
                                        <p:cTn id="132" dur="2000" fill="hold"/>
                                        <p:tgtEl>
                                          <p:spTgt spid="14"/>
                                        </p:tgtEl>
                                        <p:attrNameLst>
                                          <p:attrName>ppt_x</p:attrName>
                                          <p:attrName>ppt_y</p:attrName>
                                        </p:attrNameLst>
                                      </p:cBhvr>
                                      <p:rCtr x="625" y="-8935"/>
                                    </p:animMotion>
                                  </p:childTnLst>
                                </p:cTn>
                              </p:par>
                              <p:par>
                                <p:cTn id="133" presetID="42" presetClass="path" presetSubtype="0" accel="50000" decel="50000" fill="hold" grpId="2" nodeType="withEffect">
                                  <p:stCondLst>
                                    <p:cond delay="0"/>
                                  </p:stCondLst>
                                  <p:childTnLst>
                                    <p:animMotion origin="layout" path="M -0.06007 0.25648 L -3.61111E-6 -2.96296E-6 " pathEditMode="relative" rAng="0" ptsTypes="AA">
                                      <p:cBhvr>
                                        <p:cTn id="134" dur="2000" fill="hold"/>
                                        <p:tgtEl>
                                          <p:spTgt spid="11"/>
                                        </p:tgtEl>
                                        <p:attrNameLst>
                                          <p:attrName>ppt_x</p:attrName>
                                          <p:attrName>ppt_y</p:attrName>
                                        </p:attrNameLst>
                                      </p:cBhvr>
                                      <p:rCtr x="3003" y="-12824"/>
                                    </p:animMotion>
                                  </p:childTnLst>
                                </p:cTn>
                              </p:par>
                              <p:par>
                                <p:cTn id="135" presetID="42" presetClass="path" presetSubtype="0" accel="50000" decel="50000" fill="hold" grpId="2" nodeType="withEffect">
                                  <p:stCondLst>
                                    <p:cond delay="0"/>
                                  </p:stCondLst>
                                  <p:childTnLst>
                                    <p:animMotion origin="layout" path="M -0.05851 0.07731 L 2.5E-6 3.7037E-6 " pathEditMode="relative" rAng="0" ptsTypes="AA">
                                      <p:cBhvr>
                                        <p:cTn id="136" dur="2000" fill="hold"/>
                                        <p:tgtEl>
                                          <p:spTgt spid="13"/>
                                        </p:tgtEl>
                                        <p:attrNameLst>
                                          <p:attrName>ppt_x</p:attrName>
                                          <p:attrName>ppt_y</p:attrName>
                                        </p:attrNameLst>
                                      </p:cBhvr>
                                      <p:rCtr x="2917" y="-3866"/>
                                    </p:animMotion>
                                  </p:childTnLst>
                                </p:cTn>
                              </p:par>
                              <p:par>
                                <p:cTn id="137" presetID="42" presetClass="path" presetSubtype="0" accel="50000" decel="50000" fill="hold" grpId="2" nodeType="withEffect">
                                  <p:stCondLst>
                                    <p:cond delay="0"/>
                                  </p:stCondLst>
                                  <p:childTnLst>
                                    <p:animMotion origin="layout" path="M -0.11563 0.27107 L 2.77778E-7 -4.44444E-6 " pathEditMode="relative" rAng="0" ptsTypes="AA">
                                      <p:cBhvr>
                                        <p:cTn id="138" dur="2000" fill="hold"/>
                                        <p:tgtEl>
                                          <p:spTgt spid="12"/>
                                        </p:tgtEl>
                                        <p:attrNameLst>
                                          <p:attrName>ppt_x</p:attrName>
                                          <p:attrName>ppt_y</p:attrName>
                                        </p:attrNameLst>
                                      </p:cBhvr>
                                      <p:rCtr x="5781" y="-13565"/>
                                    </p:animMotion>
                                  </p:childTnLst>
                                </p:cTn>
                              </p:par>
                              <p:par>
                                <p:cTn id="139" presetID="42" presetClass="path" presetSubtype="0" accel="50000" decel="50000" fill="hold" grpId="2" nodeType="withEffect">
                                  <p:stCondLst>
                                    <p:cond delay="0"/>
                                  </p:stCondLst>
                                  <p:childTnLst>
                                    <p:animMotion origin="layout" path="M -0.11701 0.28357 L 2.77778E-7 -3.7037E-6 " pathEditMode="relative" rAng="0" ptsTypes="AA">
                                      <p:cBhvr>
                                        <p:cTn id="140" dur="2000" fill="hold"/>
                                        <p:tgtEl>
                                          <p:spTgt spid="16"/>
                                        </p:tgtEl>
                                        <p:attrNameLst>
                                          <p:attrName>ppt_x</p:attrName>
                                          <p:attrName>ppt_y</p:attrName>
                                        </p:attrNameLst>
                                      </p:cBhvr>
                                      <p:rCtr x="5851" y="-14190"/>
                                    </p:animMotion>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18"/>
                                        </p:tgtEl>
                                      </p:cBhvr>
                                    </p:animEffect>
                                    <p:set>
                                      <p:cBhvr>
                                        <p:cTn id="148" dur="1" fill="hold">
                                          <p:stCondLst>
                                            <p:cond delay="499"/>
                                          </p:stCondLst>
                                        </p:cTn>
                                        <p:tgtEl>
                                          <p:spTgt spid="18"/>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0"/>
                                        </p:tgtEl>
                                      </p:cBhvr>
                                    </p:animEffect>
                                    <p:set>
                                      <p:cBhvr>
                                        <p:cTn id="151" dur="1" fill="hold">
                                          <p:stCondLst>
                                            <p:cond delay="499"/>
                                          </p:stCondLst>
                                        </p:cTn>
                                        <p:tgtEl>
                                          <p:spTgt spid="20"/>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9"/>
                                        </p:tgtEl>
                                      </p:cBhvr>
                                    </p:animEffect>
                                    <p:set>
                                      <p:cBhvr>
                                        <p:cTn id="15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p:bldP spid="18" grpId="0"/>
      <p:bldP spid="18" grpId="1"/>
      <p:bldP spid="19" grpId="0"/>
      <p:bldP spid="19" grpId="1"/>
      <p:bldP spid="20" grpId="0"/>
      <p:bldP spid="20" grpId="1"/>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35221-D010-6A01-BAB0-CD2DB1334FD3}"/>
              </a:ext>
            </a:extLst>
          </p:cNvPr>
          <p:cNvSpPr txBox="1"/>
          <p:nvPr/>
        </p:nvSpPr>
        <p:spPr>
          <a:xfrm>
            <a:off x="2191512" y="1523505"/>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What arrays can you make with these counters?</a:t>
            </a:r>
          </a:p>
        </p:txBody>
      </p:sp>
      <p:sp>
        <p:nvSpPr>
          <p:cNvPr id="3" name="Oval 2">
            <a:extLst>
              <a:ext uri="{FF2B5EF4-FFF2-40B4-BE49-F238E27FC236}">
                <a16:creationId xmlns:a16="http://schemas.microsoft.com/office/drawing/2014/main" id="{A3CA22B1-6EAE-AEB9-F69C-CE4C41E768FD}"/>
              </a:ext>
            </a:extLst>
          </p:cNvPr>
          <p:cNvSpPr/>
          <p:nvPr/>
        </p:nvSpPr>
        <p:spPr>
          <a:xfrm>
            <a:off x="3668979" y="2314375"/>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52D3B4C8-0382-C8BA-674E-9D2C9644AB7C}"/>
              </a:ext>
            </a:extLst>
          </p:cNvPr>
          <p:cNvSpPr/>
          <p:nvPr/>
        </p:nvSpPr>
        <p:spPr>
          <a:xfrm>
            <a:off x="3198462" y="2792421"/>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DC0BC348-0C50-FD63-812E-249BA78E9B63}"/>
              </a:ext>
            </a:extLst>
          </p:cNvPr>
          <p:cNvSpPr/>
          <p:nvPr/>
        </p:nvSpPr>
        <p:spPr>
          <a:xfrm>
            <a:off x="3926431" y="3119600"/>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F6F3209-9822-0C87-739E-11F34B364E08}"/>
              </a:ext>
            </a:extLst>
          </p:cNvPr>
          <p:cNvSpPr/>
          <p:nvPr/>
        </p:nvSpPr>
        <p:spPr>
          <a:xfrm>
            <a:off x="4309594" y="2736437"/>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8CEEA93-B60D-5DE2-1327-08B21AE7FC23}"/>
              </a:ext>
            </a:extLst>
          </p:cNvPr>
          <p:cNvSpPr/>
          <p:nvPr/>
        </p:nvSpPr>
        <p:spPr>
          <a:xfrm>
            <a:off x="4645023" y="2344449"/>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45C9251-D8E6-C7EE-0C4A-5D762D6A1D66}"/>
              </a:ext>
            </a:extLst>
          </p:cNvPr>
          <p:cNvSpPr/>
          <p:nvPr/>
        </p:nvSpPr>
        <p:spPr>
          <a:xfrm>
            <a:off x="5271492" y="2657237"/>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C1FDAAF-F3D6-3EF7-1120-168330F26204}"/>
              </a:ext>
            </a:extLst>
          </p:cNvPr>
          <p:cNvSpPr/>
          <p:nvPr/>
        </p:nvSpPr>
        <p:spPr>
          <a:xfrm>
            <a:off x="5849991" y="23836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0F444D9-A05E-5DE7-A12B-171C65AC6291}"/>
              </a:ext>
            </a:extLst>
          </p:cNvPr>
          <p:cNvSpPr/>
          <p:nvPr/>
        </p:nvSpPr>
        <p:spPr>
          <a:xfrm>
            <a:off x="6836503" y="2727612"/>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9BAFB65-97B3-7E2D-CDD5-87FF410DDA80}"/>
              </a:ext>
            </a:extLst>
          </p:cNvPr>
          <p:cNvSpPr/>
          <p:nvPr/>
        </p:nvSpPr>
        <p:spPr>
          <a:xfrm>
            <a:off x="6291099" y="3170220"/>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F9DF0EE-B6C5-5DC7-BE8D-10C6F7F452E1}"/>
              </a:ext>
            </a:extLst>
          </p:cNvPr>
          <p:cNvSpPr/>
          <p:nvPr/>
        </p:nvSpPr>
        <p:spPr>
          <a:xfrm>
            <a:off x="5429757" y="3361801"/>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0B4A4FD-E3C8-6587-9234-7CBABFBD2813}"/>
              </a:ext>
            </a:extLst>
          </p:cNvPr>
          <p:cNvSpPr/>
          <p:nvPr/>
        </p:nvSpPr>
        <p:spPr>
          <a:xfrm>
            <a:off x="4787773" y="32656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FCF1F1D-977C-C5A1-FBFC-1441E6225AC7}"/>
              </a:ext>
            </a:extLst>
          </p:cNvPr>
          <p:cNvSpPr/>
          <p:nvPr/>
        </p:nvSpPr>
        <p:spPr>
          <a:xfrm>
            <a:off x="6836503" y="2192052"/>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01D0EA5-6291-2AE9-66DC-3053D0A28E85}"/>
              </a:ext>
            </a:extLst>
          </p:cNvPr>
          <p:cNvSpPr txBox="1"/>
          <p:nvPr/>
        </p:nvSpPr>
        <p:spPr>
          <a:xfrm>
            <a:off x="1700316" y="5036934"/>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2 rows of 6 counters.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E576CCA-9857-F037-D170-A6C83FD144F7}"/>
                  </a:ext>
                </a:extLst>
              </p:cNvPr>
              <p:cNvSpPr txBox="1"/>
              <p:nvPr/>
            </p:nvSpPr>
            <p:spPr>
              <a:xfrm>
                <a:off x="7598225" y="5058200"/>
                <a:ext cx="1778280"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2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6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12</a:t>
                </a:r>
              </a:p>
            </p:txBody>
          </p:sp>
        </mc:Choice>
        <mc:Fallback xmlns="">
          <p:sp>
            <p:nvSpPr>
              <p:cNvPr id="16" name="TextBox 15">
                <a:extLst>
                  <a:ext uri="{FF2B5EF4-FFF2-40B4-BE49-F238E27FC236}">
                    <a16:creationId xmlns:a16="http://schemas.microsoft.com/office/drawing/2014/main" id="{7E576CCA-9857-F037-D170-A6C83FD144F7}"/>
                  </a:ext>
                </a:extLst>
              </p:cNvPr>
              <p:cNvSpPr txBox="1">
                <a:spLocks noRot="1" noChangeAspect="1" noMove="1" noResize="1" noEditPoints="1" noAdjustHandles="1" noChangeArrowheads="1" noChangeShapeType="1" noTextEdit="1"/>
              </p:cNvSpPr>
              <p:nvPr/>
            </p:nvSpPr>
            <p:spPr>
              <a:xfrm>
                <a:off x="7598225" y="5058200"/>
                <a:ext cx="1778280" cy="523220"/>
              </a:xfrm>
              <a:prstGeom prst="rect">
                <a:avLst/>
              </a:prstGeom>
              <a:blipFill>
                <a:blip r:embed="rId2"/>
                <a:stretch>
                  <a:fillRect l="-5822" t="-11628" r="-5822"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458482F-CE01-9DF0-AB76-5689915B1FBF}"/>
                  </a:ext>
                </a:extLst>
              </p:cNvPr>
              <p:cNvSpPr txBox="1"/>
              <p:nvPr/>
            </p:nvSpPr>
            <p:spPr>
              <a:xfrm>
                <a:off x="7598225" y="5644016"/>
                <a:ext cx="1778280"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6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2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12</a:t>
                </a:r>
              </a:p>
            </p:txBody>
          </p:sp>
        </mc:Choice>
        <mc:Fallback xmlns="">
          <p:sp>
            <p:nvSpPr>
              <p:cNvPr id="17" name="TextBox 16">
                <a:extLst>
                  <a:ext uri="{FF2B5EF4-FFF2-40B4-BE49-F238E27FC236}">
                    <a16:creationId xmlns:a16="http://schemas.microsoft.com/office/drawing/2014/main" id="{B458482F-CE01-9DF0-AB76-5689915B1FBF}"/>
                  </a:ext>
                </a:extLst>
              </p:cNvPr>
              <p:cNvSpPr txBox="1">
                <a:spLocks noRot="1" noChangeAspect="1" noMove="1" noResize="1" noEditPoints="1" noAdjustHandles="1" noChangeArrowheads="1" noChangeShapeType="1" noTextEdit="1"/>
              </p:cNvSpPr>
              <p:nvPr/>
            </p:nvSpPr>
            <p:spPr>
              <a:xfrm>
                <a:off x="7598225" y="5644016"/>
                <a:ext cx="1778280" cy="523220"/>
              </a:xfrm>
              <a:prstGeom prst="rect">
                <a:avLst/>
              </a:prstGeom>
              <a:blipFill>
                <a:blip r:embed="rId3"/>
                <a:stretch>
                  <a:fillRect l="-5822" t="-11628" r="-5822" b="-32558"/>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3C0DDD87-939F-0E82-36BA-F8EC3033CD67}"/>
              </a:ext>
            </a:extLst>
          </p:cNvPr>
          <p:cNvSpPr txBox="1"/>
          <p:nvPr/>
        </p:nvSpPr>
        <p:spPr>
          <a:xfrm>
            <a:off x="1700316" y="5652766"/>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6 columns of 2 counters. </a:t>
            </a:r>
          </a:p>
        </p:txBody>
      </p:sp>
      <p:sp>
        <p:nvSpPr>
          <p:cNvPr id="19" name="TextBox 18">
            <a:extLst>
              <a:ext uri="{FF2B5EF4-FFF2-40B4-BE49-F238E27FC236}">
                <a16:creationId xmlns:a16="http://schemas.microsoft.com/office/drawing/2014/main" id="{F0BEF9CE-CB9E-64B5-64F9-8FC04B3BB95A}"/>
              </a:ext>
            </a:extLst>
          </p:cNvPr>
          <p:cNvSpPr txBox="1"/>
          <p:nvPr/>
        </p:nvSpPr>
        <p:spPr>
          <a:xfrm>
            <a:off x="7457916" y="2808672"/>
            <a:ext cx="2168463"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12 counters</a:t>
            </a:r>
          </a:p>
        </p:txBody>
      </p:sp>
    </p:spTree>
    <p:extLst>
      <p:ext uri="{BB962C8B-B14F-4D97-AF65-F5344CB8AC3E}">
        <p14:creationId xmlns:p14="http://schemas.microsoft.com/office/powerpoint/2010/main" val="40038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2.22222E-6 L 0.04184 0.34514 " pathEditMode="relative" rAng="0" ptsTypes="AA">
                                      <p:cBhvr>
                                        <p:cTn id="6" dur="2000" fill="hold"/>
                                        <p:tgtEl>
                                          <p:spTgt spid="3"/>
                                        </p:tgtEl>
                                        <p:attrNameLst>
                                          <p:attrName>ppt_x</p:attrName>
                                          <p:attrName>ppt_y</p:attrName>
                                        </p:attrNameLst>
                                      </p:cBhvr>
                                      <p:rCtr x="2083" y="17245"/>
                                    </p:animMotion>
                                  </p:childTnLst>
                                </p:cTn>
                              </p:par>
                              <p:par>
                                <p:cTn id="7" presetID="42" presetClass="path" presetSubtype="0" accel="50000" decel="50000" fill="hold" grpId="0" nodeType="withEffect">
                                  <p:stCondLst>
                                    <p:cond delay="0"/>
                                  </p:stCondLst>
                                  <p:childTnLst>
                                    <p:animMotion origin="layout" path="M -3.05556E-6 -3.7037E-6 L 0.09236 0.21042 " pathEditMode="relative" rAng="0" ptsTypes="AA">
                                      <p:cBhvr>
                                        <p:cTn id="8" dur="2000" fill="hold"/>
                                        <p:tgtEl>
                                          <p:spTgt spid="4"/>
                                        </p:tgtEl>
                                        <p:attrNameLst>
                                          <p:attrName>ppt_x</p:attrName>
                                          <p:attrName>ppt_y</p:attrName>
                                        </p:attrNameLst>
                                      </p:cBhvr>
                                      <p:rCtr x="4618" y="10509"/>
                                    </p:animMotion>
                                  </p:childTnLst>
                                </p:cTn>
                              </p:par>
                              <p:par>
                                <p:cTn id="9" presetID="42" presetClass="path" presetSubtype="0" accel="50000" decel="50000" fill="hold" grpId="0" nodeType="withEffect">
                                  <p:stCondLst>
                                    <p:cond delay="0"/>
                                  </p:stCondLst>
                                  <p:childTnLst>
                                    <p:animMotion origin="layout" path="M -5.55556E-7 1.11111E-6 L 0.05868 0.16412 " pathEditMode="relative" rAng="0" ptsTypes="AA">
                                      <p:cBhvr>
                                        <p:cTn id="10" dur="2000" fill="hold"/>
                                        <p:tgtEl>
                                          <p:spTgt spid="5"/>
                                        </p:tgtEl>
                                        <p:attrNameLst>
                                          <p:attrName>ppt_x</p:attrName>
                                          <p:attrName>ppt_y</p:attrName>
                                        </p:attrNameLst>
                                      </p:cBhvr>
                                      <p:rCtr x="2934" y="8194"/>
                                    </p:animMotion>
                                  </p:childTnLst>
                                </p:cTn>
                              </p:par>
                              <p:par>
                                <p:cTn id="11" presetID="42" presetClass="path" presetSubtype="0" accel="50000" decel="50000" fill="hold" grpId="0" nodeType="withEffect">
                                  <p:stCondLst>
                                    <p:cond delay="0"/>
                                  </p:stCondLst>
                                  <p:childTnLst>
                                    <p:animMotion origin="layout" path="M -8.33333E-7 -1.85185E-6 L 0.01684 0.28334 " pathEditMode="relative" rAng="0" ptsTypes="AA">
                                      <p:cBhvr>
                                        <p:cTn id="12" dur="2000" fill="hold"/>
                                        <p:tgtEl>
                                          <p:spTgt spid="6"/>
                                        </p:tgtEl>
                                        <p:attrNameLst>
                                          <p:attrName>ppt_x</p:attrName>
                                          <p:attrName>ppt_y</p:attrName>
                                        </p:attrNameLst>
                                      </p:cBhvr>
                                      <p:rCtr x="833" y="14167"/>
                                    </p:animMotion>
                                  </p:childTnLst>
                                </p:cTn>
                              </p:par>
                              <p:par>
                                <p:cTn id="13" presetID="42" presetClass="path" presetSubtype="0" accel="50000" decel="50000" fill="hold" grpId="0" nodeType="withEffect">
                                  <p:stCondLst>
                                    <p:cond delay="0"/>
                                  </p:stCondLst>
                                  <p:childTnLst>
                                    <p:animMotion origin="layout" path="M -2.77778E-6 4.07407E-6 L 0.02622 0.27662 " pathEditMode="relative" rAng="0" ptsTypes="AA">
                                      <p:cBhvr>
                                        <p:cTn id="14" dur="2000" fill="hold"/>
                                        <p:tgtEl>
                                          <p:spTgt spid="7"/>
                                        </p:tgtEl>
                                        <p:attrNameLst>
                                          <p:attrName>ppt_x</p:attrName>
                                          <p:attrName>ppt_y</p:attrName>
                                        </p:attrNameLst>
                                      </p:cBhvr>
                                      <p:rCtr x="1302" y="13819"/>
                                    </p:animMotion>
                                  </p:childTnLst>
                                </p:cTn>
                              </p:par>
                              <p:par>
                                <p:cTn id="15" presetID="42" presetClass="path" presetSubtype="0" accel="50000" decel="50000" fill="hold" grpId="0" nodeType="withEffect">
                                  <p:stCondLst>
                                    <p:cond delay="0"/>
                                  </p:stCondLst>
                                  <p:childTnLst>
                                    <p:animMotion origin="layout" path="M 8.33333E-7 2.22222E-6 L 0.00486 0.23078 " pathEditMode="relative" rAng="0" ptsTypes="AA">
                                      <p:cBhvr>
                                        <p:cTn id="16" dur="2000" fill="hold"/>
                                        <p:tgtEl>
                                          <p:spTgt spid="8"/>
                                        </p:tgtEl>
                                        <p:attrNameLst>
                                          <p:attrName>ppt_x</p:attrName>
                                          <p:attrName>ppt_y</p:attrName>
                                        </p:attrNameLst>
                                      </p:cBhvr>
                                      <p:rCtr x="243" y="11528"/>
                                    </p:animMotion>
                                  </p:childTnLst>
                                </p:cTn>
                              </p:par>
                              <p:par>
                                <p:cTn id="17" presetID="42" presetClass="path" presetSubtype="0" accel="50000" decel="50000" fill="hold" grpId="0" nodeType="withEffect">
                                  <p:stCondLst>
                                    <p:cond delay="0"/>
                                  </p:stCondLst>
                                  <p:childTnLst>
                                    <p:animMotion origin="layout" path="M -3.61111E-6 -2.96296E-6 L -0.0118 0.2706 " pathEditMode="relative" rAng="0" ptsTypes="AA">
                                      <p:cBhvr>
                                        <p:cTn id="18" dur="2000" fill="hold"/>
                                        <p:tgtEl>
                                          <p:spTgt spid="9"/>
                                        </p:tgtEl>
                                        <p:attrNameLst>
                                          <p:attrName>ppt_x</p:attrName>
                                          <p:attrName>ppt_y</p:attrName>
                                        </p:attrNameLst>
                                      </p:cBhvr>
                                      <p:rCtr x="-590" y="13519"/>
                                    </p:animMotion>
                                  </p:childTnLst>
                                </p:cTn>
                              </p:par>
                              <p:par>
                                <p:cTn id="19" presetID="42" presetClass="path" presetSubtype="0" accel="50000" decel="50000" fill="hold" grpId="0" nodeType="withEffect">
                                  <p:stCondLst>
                                    <p:cond delay="0"/>
                                  </p:stCondLst>
                                  <p:childTnLst>
                                    <p:animMotion origin="layout" path="M 2.77778E-7 -4.44444E-6 L -0.07101 0.28426 " pathEditMode="relative" rAng="0" ptsTypes="AA">
                                      <p:cBhvr>
                                        <p:cTn id="20" dur="2000" fill="hold"/>
                                        <p:tgtEl>
                                          <p:spTgt spid="10"/>
                                        </p:tgtEl>
                                        <p:attrNameLst>
                                          <p:attrName>ppt_x</p:attrName>
                                          <p:attrName>ppt_y</p:attrName>
                                        </p:attrNameLst>
                                      </p:cBhvr>
                                      <p:rCtr x="-3559" y="14213"/>
                                    </p:animMotion>
                                  </p:childTnLst>
                                </p:cTn>
                              </p:par>
                              <p:par>
                                <p:cTn id="21" presetID="42" presetClass="path" presetSubtype="0" accel="50000" decel="50000" fill="hold" grpId="0" nodeType="withEffect">
                                  <p:stCondLst>
                                    <p:cond delay="0"/>
                                  </p:stCondLst>
                                  <p:childTnLst>
                                    <p:animMotion origin="layout" path="M 2.5E-6 3.7037E-6 L -0.05972 0.2199 " pathEditMode="relative" rAng="0" ptsTypes="AA">
                                      <p:cBhvr>
                                        <p:cTn id="22" dur="2000" fill="hold"/>
                                        <p:tgtEl>
                                          <p:spTgt spid="11"/>
                                        </p:tgtEl>
                                        <p:attrNameLst>
                                          <p:attrName>ppt_x</p:attrName>
                                          <p:attrName>ppt_y</p:attrName>
                                        </p:attrNameLst>
                                      </p:cBhvr>
                                      <p:rCtr x="-2986" y="10995"/>
                                    </p:animMotion>
                                  </p:childTnLst>
                                </p:cTn>
                              </p:par>
                              <p:par>
                                <p:cTn id="23" presetID="42" presetClass="path" presetSubtype="0" accel="50000" decel="50000" fill="hold" grpId="0" nodeType="withEffect">
                                  <p:stCondLst>
                                    <p:cond delay="0"/>
                                  </p:stCondLst>
                                  <p:childTnLst>
                                    <p:animMotion origin="layout" path="M -2.77778E-7 4.44444E-6 L -0.0125 0.19027 " pathEditMode="relative" rAng="0" ptsTypes="AA">
                                      <p:cBhvr>
                                        <p:cTn id="24" dur="2000" fill="hold"/>
                                        <p:tgtEl>
                                          <p:spTgt spid="12"/>
                                        </p:tgtEl>
                                        <p:attrNameLst>
                                          <p:attrName>ppt_x</p:attrName>
                                          <p:attrName>ppt_y</p:attrName>
                                        </p:attrNameLst>
                                      </p:cBhvr>
                                      <p:rCtr x="-625" y="9514"/>
                                    </p:animMotion>
                                  </p:childTnLst>
                                </p:cTn>
                              </p:par>
                              <p:par>
                                <p:cTn id="25" presetID="42" presetClass="path" presetSubtype="0" accel="50000" decel="50000" fill="hold" grpId="0" nodeType="withEffect">
                                  <p:stCondLst>
                                    <p:cond delay="0"/>
                                  </p:stCondLst>
                                  <p:childTnLst>
                                    <p:animMotion origin="layout" path="M 2.22222E-6 4.81481E-6 L 0.01128 0.20578 " pathEditMode="relative" rAng="0" ptsTypes="AA">
                                      <p:cBhvr>
                                        <p:cTn id="26" dur="2000" fill="hold"/>
                                        <p:tgtEl>
                                          <p:spTgt spid="13"/>
                                        </p:tgtEl>
                                        <p:attrNameLst>
                                          <p:attrName>ppt_x</p:attrName>
                                          <p:attrName>ppt_y</p:attrName>
                                        </p:attrNameLst>
                                      </p:cBhvr>
                                      <p:rCtr x="556" y="10278"/>
                                    </p:animMotion>
                                  </p:childTnLst>
                                </p:cTn>
                              </p:par>
                              <p:par>
                                <p:cTn id="27" presetID="42" presetClass="path" presetSubtype="0" accel="50000" decel="50000" fill="hold" grpId="0" nodeType="withEffect">
                                  <p:stCondLst>
                                    <p:cond delay="0"/>
                                  </p:stCondLst>
                                  <p:childTnLst>
                                    <p:animMotion origin="layout" path="M 2.77778E-7 -3.7037E-6 L -0.0724 0.29815 " pathEditMode="relative" rAng="0" ptsTypes="AA">
                                      <p:cBhvr>
                                        <p:cTn id="28" dur="2000" fill="hold"/>
                                        <p:tgtEl>
                                          <p:spTgt spid="14"/>
                                        </p:tgtEl>
                                        <p:attrNameLst>
                                          <p:attrName>ppt_x</p:attrName>
                                          <p:attrName>ppt_y</p:attrName>
                                        </p:attrNameLst>
                                      </p:cBhvr>
                                      <p:rCtr x="-3628" y="14907"/>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0.04184 0.34514 L 4.44444E-6 2.22222E-6 " pathEditMode="relative" rAng="0" ptsTypes="AA">
                                      <p:cBhvr>
                                        <p:cTn id="52" dur="2000" fill="hold"/>
                                        <p:tgtEl>
                                          <p:spTgt spid="3"/>
                                        </p:tgtEl>
                                        <p:attrNameLst>
                                          <p:attrName>ppt_x</p:attrName>
                                          <p:attrName>ppt_y</p:attrName>
                                        </p:attrNameLst>
                                      </p:cBhvr>
                                      <p:rCtr x="-2101" y="-17269"/>
                                    </p:animMotion>
                                  </p:childTnLst>
                                </p:cTn>
                              </p:par>
                              <p:par>
                                <p:cTn id="53" presetID="42" presetClass="path" presetSubtype="0" accel="50000" decel="50000" fill="hold" grpId="1" nodeType="withEffect">
                                  <p:stCondLst>
                                    <p:cond delay="0"/>
                                  </p:stCondLst>
                                  <p:childTnLst>
                                    <p:animMotion origin="layout" path="M 0.09236 0.21042 L -3.05556E-6 -3.7037E-6 " pathEditMode="relative" rAng="0" ptsTypes="AA">
                                      <p:cBhvr>
                                        <p:cTn id="54" dur="2000" fill="hold"/>
                                        <p:tgtEl>
                                          <p:spTgt spid="4"/>
                                        </p:tgtEl>
                                        <p:attrNameLst>
                                          <p:attrName>ppt_x</p:attrName>
                                          <p:attrName>ppt_y</p:attrName>
                                        </p:attrNameLst>
                                      </p:cBhvr>
                                      <p:rCtr x="-4618" y="-10532"/>
                                    </p:animMotion>
                                  </p:childTnLst>
                                </p:cTn>
                              </p:par>
                              <p:par>
                                <p:cTn id="55" presetID="42" presetClass="path" presetSubtype="0" accel="50000" decel="50000" fill="hold" grpId="1" nodeType="withEffect">
                                  <p:stCondLst>
                                    <p:cond delay="0"/>
                                  </p:stCondLst>
                                  <p:childTnLst>
                                    <p:animMotion origin="layout" path="M 0.05868 0.16412 L -5.55556E-7 1.11111E-6 " pathEditMode="relative" rAng="0" ptsTypes="AA">
                                      <p:cBhvr>
                                        <p:cTn id="56" dur="2000" fill="hold"/>
                                        <p:tgtEl>
                                          <p:spTgt spid="5"/>
                                        </p:tgtEl>
                                        <p:attrNameLst>
                                          <p:attrName>ppt_x</p:attrName>
                                          <p:attrName>ppt_y</p:attrName>
                                        </p:attrNameLst>
                                      </p:cBhvr>
                                      <p:rCtr x="-2934" y="-8218"/>
                                    </p:animMotion>
                                  </p:childTnLst>
                                </p:cTn>
                              </p:par>
                              <p:par>
                                <p:cTn id="57" presetID="42" presetClass="path" presetSubtype="0" accel="50000" decel="50000" fill="hold" grpId="1" nodeType="withEffect">
                                  <p:stCondLst>
                                    <p:cond delay="0"/>
                                  </p:stCondLst>
                                  <p:childTnLst>
                                    <p:animMotion origin="layout" path="M 0.01684 0.28334 L -8.33333E-7 -1.85185E-6 " pathEditMode="relative" rAng="0" ptsTypes="AA">
                                      <p:cBhvr>
                                        <p:cTn id="58" dur="2000" fill="hold"/>
                                        <p:tgtEl>
                                          <p:spTgt spid="6"/>
                                        </p:tgtEl>
                                        <p:attrNameLst>
                                          <p:attrName>ppt_x</p:attrName>
                                          <p:attrName>ppt_y</p:attrName>
                                        </p:attrNameLst>
                                      </p:cBhvr>
                                      <p:rCtr x="-851" y="-14167"/>
                                    </p:animMotion>
                                  </p:childTnLst>
                                </p:cTn>
                              </p:par>
                              <p:par>
                                <p:cTn id="59" presetID="42" presetClass="path" presetSubtype="0" accel="50000" decel="50000" fill="hold" grpId="1" nodeType="withEffect">
                                  <p:stCondLst>
                                    <p:cond delay="0"/>
                                  </p:stCondLst>
                                  <p:childTnLst>
                                    <p:animMotion origin="layout" path="M 0.02622 0.27662 L -2.77778E-6 4.07407E-6 " pathEditMode="relative" rAng="0" ptsTypes="AA">
                                      <p:cBhvr>
                                        <p:cTn id="60" dur="2000" fill="hold"/>
                                        <p:tgtEl>
                                          <p:spTgt spid="7"/>
                                        </p:tgtEl>
                                        <p:attrNameLst>
                                          <p:attrName>ppt_x</p:attrName>
                                          <p:attrName>ppt_y</p:attrName>
                                        </p:attrNameLst>
                                      </p:cBhvr>
                                      <p:rCtr x="-1319" y="-13843"/>
                                    </p:animMotion>
                                  </p:childTnLst>
                                </p:cTn>
                              </p:par>
                              <p:par>
                                <p:cTn id="61" presetID="42" presetClass="path" presetSubtype="0" accel="50000" decel="50000" fill="hold" grpId="1" nodeType="withEffect">
                                  <p:stCondLst>
                                    <p:cond delay="0"/>
                                  </p:stCondLst>
                                  <p:childTnLst>
                                    <p:animMotion origin="layout" path="M 0.00486 0.23078 L 8.33333E-7 2.22222E-6 " pathEditMode="relative" rAng="0" ptsTypes="AA">
                                      <p:cBhvr>
                                        <p:cTn id="62" dur="2000" fill="hold"/>
                                        <p:tgtEl>
                                          <p:spTgt spid="8"/>
                                        </p:tgtEl>
                                        <p:attrNameLst>
                                          <p:attrName>ppt_x</p:attrName>
                                          <p:attrName>ppt_y</p:attrName>
                                        </p:attrNameLst>
                                      </p:cBhvr>
                                      <p:rCtr x="-243" y="-11551"/>
                                    </p:animMotion>
                                  </p:childTnLst>
                                </p:cTn>
                              </p:par>
                              <p:par>
                                <p:cTn id="63" presetID="42" presetClass="path" presetSubtype="0" accel="50000" decel="50000" fill="hold" grpId="1" nodeType="withEffect">
                                  <p:stCondLst>
                                    <p:cond delay="0"/>
                                  </p:stCondLst>
                                  <p:childTnLst>
                                    <p:animMotion origin="layout" path="M -0.0118 0.2706 L -3.61111E-6 -2.96296E-6 " pathEditMode="relative" rAng="0" ptsTypes="AA">
                                      <p:cBhvr>
                                        <p:cTn id="64" dur="2000" fill="hold"/>
                                        <p:tgtEl>
                                          <p:spTgt spid="9"/>
                                        </p:tgtEl>
                                        <p:attrNameLst>
                                          <p:attrName>ppt_x</p:attrName>
                                          <p:attrName>ppt_y</p:attrName>
                                        </p:attrNameLst>
                                      </p:cBhvr>
                                      <p:rCtr x="590" y="-13542"/>
                                    </p:animMotion>
                                  </p:childTnLst>
                                </p:cTn>
                              </p:par>
                              <p:par>
                                <p:cTn id="65" presetID="42" presetClass="path" presetSubtype="0" accel="50000" decel="50000" fill="hold" grpId="1" nodeType="withEffect">
                                  <p:stCondLst>
                                    <p:cond delay="0"/>
                                  </p:stCondLst>
                                  <p:childTnLst>
                                    <p:animMotion origin="layout" path="M -0.07101 0.28426 L 2.77778E-7 -4.44444E-6 " pathEditMode="relative" rAng="0" ptsTypes="AA">
                                      <p:cBhvr>
                                        <p:cTn id="66" dur="2000" fill="hold"/>
                                        <p:tgtEl>
                                          <p:spTgt spid="10"/>
                                        </p:tgtEl>
                                        <p:attrNameLst>
                                          <p:attrName>ppt_x</p:attrName>
                                          <p:attrName>ppt_y</p:attrName>
                                        </p:attrNameLst>
                                      </p:cBhvr>
                                      <p:rCtr x="3542" y="-14213"/>
                                    </p:animMotion>
                                  </p:childTnLst>
                                </p:cTn>
                              </p:par>
                              <p:par>
                                <p:cTn id="67" presetID="42" presetClass="path" presetSubtype="0" accel="50000" decel="50000" fill="hold" grpId="1" nodeType="withEffect">
                                  <p:stCondLst>
                                    <p:cond delay="0"/>
                                  </p:stCondLst>
                                  <p:childTnLst>
                                    <p:animMotion origin="layout" path="M -0.05972 0.2199 L 2.21177E-17 2.22222E-6 " pathEditMode="relative" rAng="0" ptsTypes="AA">
                                      <p:cBhvr>
                                        <p:cTn id="68" dur="2000" fill="hold"/>
                                        <p:tgtEl>
                                          <p:spTgt spid="11"/>
                                        </p:tgtEl>
                                        <p:attrNameLst>
                                          <p:attrName>ppt_x</p:attrName>
                                          <p:attrName>ppt_y</p:attrName>
                                        </p:attrNameLst>
                                      </p:cBhvr>
                                      <p:rCtr x="3056" y="-10995"/>
                                    </p:animMotion>
                                  </p:childTnLst>
                                </p:cTn>
                              </p:par>
                              <p:par>
                                <p:cTn id="69" presetID="42" presetClass="path" presetSubtype="0" accel="50000" decel="50000" fill="hold" grpId="1" nodeType="withEffect">
                                  <p:stCondLst>
                                    <p:cond delay="0"/>
                                  </p:stCondLst>
                                  <p:childTnLst>
                                    <p:animMotion origin="layout" path="M -0.0125 0.19027 L -2.77778E-7 4.44444E-6 " pathEditMode="relative" rAng="0" ptsTypes="AA">
                                      <p:cBhvr>
                                        <p:cTn id="70" dur="2000" fill="hold"/>
                                        <p:tgtEl>
                                          <p:spTgt spid="12"/>
                                        </p:tgtEl>
                                        <p:attrNameLst>
                                          <p:attrName>ppt_x</p:attrName>
                                          <p:attrName>ppt_y</p:attrName>
                                        </p:attrNameLst>
                                      </p:cBhvr>
                                      <p:rCtr x="625" y="-9514"/>
                                    </p:animMotion>
                                  </p:childTnLst>
                                </p:cTn>
                              </p:par>
                              <p:par>
                                <p:cTn id="71" presetID="42" presetClass="path" presetSubtype="0" accel="50000" decel="50000" fill="hold" grpId="1" nodeType="withEffect">
                                  <p:stCondLst>
                                    <p:cond delay="0"/>
                                  </p:stCondLst>
                                  <p:childTnLst>
                                    <p:animMotion origin="layout" path="M 0.01128 0.20578 L 2.22222E-6 4.81481E-6 " pathEditMode="relative" rAng="0" ptsTypes="AA">
                                      <p:cBhvr>
                                        <p:cTn id="72" dur="2000" fill="hold"/>
                                        <p:tgtEl>
                                          <p:spTgt spid="13"/>
                                        </p:tgtEl>
                                        <p:attrNameLst>
                                          <p:attrName>ppt_x</p:attrName>
                                          <p:attrName>ppt_y</p:attrName>
                                        </p:attrNameLst>
                                      </p:cBhvr>
                                      <p:rCtr x="-573" y="-10301"/>
                                    </p:animMotion>
                                  </p:childTnLst>
                                </p:cTn>
                              </p:par>
                              <p:par>
                                <p:cTn id="73" presetID="42" presetClass="path" presetSubtype="0" accel="50000" decel="50000" fill="hold" grpId="1" nodeType="withEffect">
                                  <p:stCondLst>
                                    <p:cond delay="0"/>
                                  </p:stCondLst>
                                  <p:childTnLst>
                                    <p:animMotion origin="layout" path="M -0.0724 0.29815 L 2.77778E-7 -3.7037E-6 " pathEditMode="relative" rAng="0" ptsTypes="AA">
                                      <p:cBhvr>
                                        <p:cTn id="74" dur="2000" fill="hold"/>
                                        <p:tgtEl>
                                          <p:spTgt spid="14"/>
                                        </p:tgtEl>
                                        <p:attrNameLst>
                                          <p:attrName>ppt_x</p:attrName>
                                          <p:attrName>ppt_y</p:attrName>
                                        </p:attrNameLst>
                                      </p:cBhvr>
                                      <p:rCtr x="3611" y="-14907"/>
                                    </p:animMotion>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7"/>
                                        </p:tgtEl>
                                      </p:cBhvr>
                                    </p:animEffect>
                                    <p:set>
                                      <p:cBhvr>
                                        <p:cTn id="8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P spid="15" grpId="1"/>
      <p:bldP spid="16" grpId="0"/>
      <p:bldP spid="16" grpId="1"/>
      <p:bldP spid="17" grpId="0"/>
      <p:bldP spid="17" grpId="1"/>
      <p:bldP spid="18" grpId="0"/>
      <p:bldP spid="1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29B9D9-3007-5566-3ECD-B98F4E443F34}"/>
              </a:ext>
            </a:extLst>
          </p:cNvPr>
          <p:cNvSpPr txBox="1"/>
          <p:nvPr/>
        </p:nvSpPr>
        <p:spPr>
          <a:xfrm>
            <a:off x="2191512" y="1523505"/>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What arrays can you make with these counters?</a:t>
            </a:r>
          </a:p>
        </p:txBody>
      </p:sp>
      <p:sp>
        <p:nvSpPr>
          <p:cNvPr id="3" name="Oval 2">
            <a:extLst>
              <a:ext uri="{FF2B5EF4-FFF2-40B4-BE49-F238E27FC236}">
                <a16:creationId xmlns:a16="http://schemas.microsoft.com/office/drawing/2014/main" id="{717DA6D1-C4FE-A7E5-270B-ED367BB1B877}"/>
              </a:ext>
            </a:extLst>
          </p:cNvPr>
          <p:cNvSpPr/>
          <p:nvPr/>
        </p:nvSpPr>
        <p:spPr>
          <a:xfrm>
            <a:off x="3668979" y="2314375"/>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9AC52A38-E121-6871-92B0-F36D0B088C7A}"/>
              </a:ext>
            </a:extLst>
          </p:cNvPr>
          <p:cNvSpPr/>
          <p:nvPr/>
        </p:nvSpPr>
        <p:spPr>
          <a:xfrm>
            <a:off x="3198462" y="2792421"/>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7E5A7F2E-0DF6-E981-B269-DCD2BDA579F5}"/>
              </a:ext>
            </a:extLst>
          </p:cNvPr>
          <p:cNvSpPr/>
          <p:nvPr/>
        </p:nvSpPr>
        <p:spPr>
          <a:xfrm>
            <a:off x="3926431" y="3119600"/>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9412B4C-E2B9-EFE4-E4BB-F6C2F9330653}"/>
              </a:ext>
            </a:extLst>
          </p:cNvPr>
          <p:cNvSpPr/>
          <p:nvPr/>
        </p:nvSpPr>
        <p:spPr>
          <a:xfrm>
            <a:off x="4309594" y="2736437"/>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73F9ABD-B642-66AE-BCA3-DF1B84DE77FD}"/>
              </a:ext>
            </a:extLst>
          </p:cNvPr>
          <p:cNvSpPr/>
          <p:nvPr/>
        </p:nvSpPr>
        <p:spPr>
          <a:xfrm>
            <a:off x="4645023" y="2344449"/>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9D40876-97E8-EAE6-EAC5-305855AF1F4E}"/>
              </a:ext>
            </a:extLst>
          </p:cNvPr>
          <p:cNvSpPr/>
          <p:nvPr/>
        </p:nvSpPr>
        <p:spPr>
          <a:xfrm>
            <a:off x="5271492" y="2657237"/>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1C530FD-F02A-4B9A-0A51-4F5B1C9A0B98}"/>
              </a:ext>
            </a:extLst>
          </p:cNvPr>
          <p:cNvSpPr/>
          <p:nvPr/>
        </p:nvSpPr>
        <p:spPr>
          <a:xfrm>
            <a:off x="5849991" y="23836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401C4EB-ED38-A68D-3A14-03AA34B0FD43}"/>
              </a:ext>
            </a:extLst>
          </p:cNvPr>
          <p:cNvSpPr/>
          <p:nvPr/>
        </p:nvSpPr>
        <p:spPr>
          <a:xfrm>
            <a:off x="6836503" y="2727612"/>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667C606-5C8F-7849-AAC3-DD3F48C6B03B}"/>
              </a:ext>
            </a:extLst>
          </p:cNvPr>
          <p:cNvSpPr/>
          <p:nvPr/>
        </p:nvSpPr>
        <p:spPr>
          <a:xfrm>
            <a:off x="6291099" y="3170220"/>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3025249-C983-EE25-FFDB-12236F094715}"/>
              </a:ext>
            </a:extLst>
          </p:cNvPr>
          <p:cNvSpPr/>
          <p:nvPr/>
        </p:nvSpPr>
        <p:spPr>
          <a:xfrm>
            <a:off x="5429757" y="3361801"/>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129A2AA-0F56-EAF6-3169-7E09CE5DAB0E}"/>
              </a:ext>
            </a:extLst>
          </p:cNvPr>
          <p:cNvSpPr/>
          <p:nvPr/>
        </p:nvSpPr>
        <p:spPr>
          <a:xfrm>
            <a:off x="4787773" y="32656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9741860-5D1C-FE6E-B9C4-8254625D055B}"/>
              </a:ext>
            </a:extLst>
          </p:cNvPr>
          <p:cNvSpPr/>
          <p:nvPr/>
        </p:nvSpPr>
        <p:spPr>
          <a:xfrm>
            <a:off x="6836503" y="2192052"/>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9CBFF42-8FDA-C877-3478-6A000AF6936A}"/>
              </a:ext>
            </a:extLst>
          </p:cNvPr>
          <p:cNvSpPr txBox="1"/>
          <p:nvPr/>
        </p:nvSpPr>
        <p:spPr>
          <a:xfrm>
            <a:off x="1700316" y="5036934"/>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1 row of 12 counters.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8D65E81-AAFE-3482-85ED-EF12F0A593D7}"/>
                  </a:ext>
                </a:extLst>
              </p:cNvPr>
              <p:cNvSpPr txBox="1"/>
              <p:nvPr/>
            </p:nvSpPr>
            <p:spPr>
              <a:xfrm>
                <a:off x="7497683" y="5058200"/>
                <a:ext cx="2035237"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1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12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12</a:t>
                </a:r>
              </a:p>
            </p:txBody>
          </p:sp>
        </mc:Choice>
        <mc:Fallback xmlns="">
          <p:sp>
            <p:nvSpPr>
              <p:cNvPr id="16" name="TextBox 15">
                <a:extLst>
                  <a:ext uri="{FF2B5EF4-FFF2-40B4-BE49-F238E27FC236}">
                    <a16:creationId xmlns:a16="http://schemas.microsoft.com/office/drawing/2014/main" id="{88D65E81-AAFE-3482-85ED-EF12F0A593D7}"/>
                  </a:ext>
                </a:extLst>
              </p:cNvPr>
              <p:cNvSpPr txBox="1">
                <a:spLocks noRot="1" noChangeAspect="1" noMove="1" noResize="1" noEditPoints="1" noAdjustHandles="1" noChangeArrowheads="1" noChangeShapeType="1" noTextEdit="1"/>
              </p:cNvSpPr>
              <p:nvPr/>
            </p:nvSpPr>
            <p:spPr>
              <a:xfrm>
                <a:off x="7497683" y="5058200"/>
                <a:ext cx="2035237" cy="523220"/>
              </a:xfrm>
              <a:prstGeom prst="rect">
                <a:avLst/>
              </a:prstGeom>
              <a:blipFill>
                <a:blip r:embed="rId2"/>
                <a:stretch>
                  <a:fillRect l="-3293" t="-11628" r="-3293"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E528043-742B-6B68-A823-2621FD9CB3AC}"/>
                  </a:ext>
                </a:extLst>
              </p:cNvPr>
              <p:cNvSpPr txBox="1"/>
              <p:nvPr/>
            </p:nvSpPr>
            <p:spPr>
              <a:xfrm>
                <a:off x="7497683" y="5644016"/>
                <a:ext cx="2035237"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12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12</a:t>
                </a:r>
              </a:p>
            </p:txBody>
          </p:sp>
        </mc:Choice>
        <mc:Fallback xmlns="">
          <p:sp>
            <p:nvSpPr>
              <p:cNvPr id="17" name="TextBox 16">
                <a:extLst>
                  <a:ext uri="{FF2B5EF4-FFF2-40B4-BE49-F238E27FC236}">
                    <a16:creationId xmlns:a16="http://schemas.microsoft.com/office/drawing/2014/main" id="{7E528043-742B-6B68-A823-2621FD9CB3AC}"/>
                  </a:ext>
                </a:extLst>
              </p:cNvPr>
              <p:cNvSpPr txBox="1">
                <a:spLocks noRot="1" noChangeAspect="1" noMove="1" noResize="1" noEditPoints="1" noAdjustHandles="1" noChangeArrowheads="1" noChangeShapeType="1" noTextEdit="1"/>
              </p:cNvSpPr>
              <p:nvPr/>
            </p:nvSpPr>
            <p:spPr>
              <a:xfrm>
                <a:off x="7497683" y="5644016"/>
                <a:ext cx="2035237" cy="523220"/>
              </a:xfrm>
              <a:prstGeom prst="rect">
                <a:avLst/>
              </a:prstGeom>
              <a:blipFill>
                <a:blip r:embed="rId3"/>
                <a:stretch>
                  <a:fillRect l="-3293" t="-11628" r="-3293" b="-32558"/>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5B8258A2-2151-DD5F-D023-C519A0999241}"/>
              </a:ext>
            </a:extLst>
          </p:cNvPr>
          <p:cNvSpPr txBox="1"/>
          <p:nvPr/>
        </p:nvSpPr>
        <p:spPr>
          <a:xfrm>
            <a:off x="1700316" y="5652766"/>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12 columns of 1 counter. </a:t>
            </a:r>
          </a:p>
        </p:txBody>
      </p:sp>
      <p:sp>
        <p:nvSpPr>
          <p:cNvPr id="19" name="TextBox 18">
            <a:extLst>
              <a:ext uri="{FF2B5EF4-FFF2-40B4-BE49-F238E27FC236}">
                <a16:creationId xmlns:a16="http://schemas.microsoft.com/office/drawing/2014/main" id="{E7BDF799-DF56-EA54-9A39-ACD17CE82386}"/>
              </a:ext>
            </a:extLst>
          </p:cNvPr>
          <p:cNvSpPr txBox="1"/>
          <p:nvPr/>
        </p:nvSpPr>
        <p:spPr>
          <a:xfrm>
            <a:off x="7457916" y="2808672"/>
            <a:ext cx="2168463"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12 counters</a:t>
            </a:r>
          </a:p>
        </p:txBody>
      </p:sp>
    </p:spTree>
    <p:extLst>
      <p:ext uri="{BB962C8B-B14F-4D97-AF65-F5344CB8AC3E}">
        <p14:creationId xmlns:p14="http://schemas.microsoft.com/office/powerpoint/2010/main" val="28003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0.00185 L -0.00452 0.28356 " pathEditMode="relative" rAng="0" ptsTypes="AA">
                                      <p:cBhvr>
                                        <p:cTn id="6" dur="2000" fill="hold"/>
                                        <p:tgtEl>
                                          <p:spTgt spid="3"/>
                                        </p:tgtEl>
                                        <p:attrNameLst>
                                          <p:attrName>ppt_x</p:attrName>
                                          <p:attrName>ppt_y</p:attrName>
                                        </p:attrNameLst>
                                      </p:cBhvr>
                                      <p:rCtr x="-226" y="14074"/>
                                    </p:animMotion>
                                  </p:childTnLst>
                                </p:cTn>
                              </p:par>
                              <p:par>
                                <p:cTn id="7" presetID="42" presetClass="path" presetSubtype="0" accel="50000" decel="50000" fill="hold" grpId="0" nodeType="withEffect">
                                  <p:stCondLst>
                                    <p:cond delay="0"/>
                                  </p:stCondLst>
                                  <p:childTnLst>
                                    <p:animMotion origin="layout" path="M -3.05556E-6 0.00186 L 0.09236 0.21227 " pathEditMode="relative" rAng="0" ptsTypes="AA">
                                      <p:cBhvr>
                                        <p:cTn id="8" dur="2000" fill="hold"/>
                                        <p:tgtEl>
                                          <p:spTgt spid="4"/>
                                        </p:tgtEl>
                                        <p:attrNameLst>
                                          <p:attrName>ppt_x</p:attrName>
                                          <p:attrName>ppt_y</p:attrName>
                                        </p:attrNameLst>
                                      </p:cBhvr>
                                      <p:rCtr x="4618" y="10509"/>
                                    </p:animMotion>
                                  </p:childTnLst>
                                </p:cTn>
                              </p:par>
                              <p:par>
                                <p:cTn id="9" presetID="42" presetClass="path" presetSubtype="0" accel="50000" decel="50000" fill="hold" grpId="0" nodeType="withEffect">
                                  <p:stCondLst>
                                    <p:cond delay="0"/>
                                  </p:stCondLst>
                                  <p:childTnLst>
                                    <p:animMotion origin="layout" path="M -5.55556E-7 0.00185 L 0.05868 0.16597 " pathEditMode="relative" rAng="0" ptsTypes="AA">
                                      <p:cBhvr>
                                        <p:cTn id="10" dur="2000" fill="hold"/>
                                        <p:tgtEl>
                                          <p:spTgt spid="5"/>
                                        </p:tgtEl>
                                        <p:attrNameLst>
                                          <p:attrName>ppt_x</p:attrName>
                                          <p:attrName>ppt_y</p:attrName>
                                        </p:attrNameLst>
                                      </p:cBhvr>
                                      <p:rCtr x="2934" y="8194"/>
                                    </p:animMotion>
                                  </p:childTnLst>
                                </p:cTn>
                              </p:par>
                              <p:par>
                                <p:cTn id="11" presetID="42" presetClass="path" presetSubtype="0" accel="50000" decel="50000" fill="hold" grpId="0" nodeType="withEffect">
                                  <p:stCondLst>
                                    <p:cond delay="0"/>
                                  </p:stCondLst>
                                  <p:childTnLst>
                                    <p:animMotion origin="layout" path="M -8.33333E-7 0.00185 L -0.1217 0.22199 " pathEditMode="relative" rAng="0" ptsTypes="AA">
                                      <p:cBhvr>
                                        <p:cTn id="12" dur="2000" fill="hold"/>
                                        <p:tgtEl>
                                          <p:spTgt spid="6"/>
                                        </p:tgtEl>
                                        <p:attrNameLst>
                                          <p:attrName>ppt_x</p:attrName>
                                          <p:attrName>ppt_y</p:attrName>
                                        </p:attrNameLst>
                                      </p:cBhvr>
                                      <p:rCtr x="-6094" y="10995"/>
                                    </p:animMotion>
                                  </p:childTnLst>
                                </p:cTn>
                              </p:par>
                              <p:par>
                                <p:cTn id="13" presetID="42" presetClass="path" presetSubtype="0" accel="50000" decel="50000" fill="hold" grpId="0" nodeType="withEffect">
                                  <p:stCondLst>
                                    <p:cond delay="0"/>
                                  </p:stCondLst>
                                  <p:childTnLst>
                                    <p:animMotion origin="layout" path="M -2.77778E-6 0.00185 L 0.02622 0.27847 " pathEditMode="relative" rAng="0" ptsTypes="AA">
                                      <p:cBhvr>
                                        <p:cTn id="14" dur="2000" fill="hold"/>
                                        <p:tgtEl>
                                          <p:spTgt spid="7"/>
                                        </p:tgtEl>
                                        <p:attrNameLst>
                                          <p:attrName>ppt_x</p:attrName>
                                          <p:attrName>ppt_y</p:attrName>
                                        </p:attrNameLst>
                                      </p:cBhvr>
                                      <p:rCtr x="1302" y="13819"/>
                                    </p:animMotion>
                                  </p:childTnLst>
                                </p:cTn>
                              </p:par>
                              <p:par>
                                <p:cTn id="15" presetID="42" presetClass="path" presetSubtype="0" accel="50000" decel="50000" fill="hold" grpId="0" nodeType="withEffect">
                                  <p:stCondLst>
                                    <p:cond delay="0"/>
                                  </p:stCondLst>
                                  <p:childTnLst>
                                    <p:animMotion origin="layout" path="M 8.33333E-7 0.00185 L 0.00486 0.23264 " pathEditMode="relative" rAng="0" ptsTypes="AA">
                                      <p:cBhvr>
                                        <p:cTn id="16" dur="2000" fill="hold"/>
                                        <p:tgtEl>
                                          <p:spTgt spid="8"/>
                                        </p:tgtEl>
                                        <p:attrNameLst>
                                          <p:attrName>ppt_x</p:attrName>
                                          <p:attrName>ppt_y</p:attrName>
                                        </p:attrNameLst>
                                      </p:cBhvr>
                                      <p:rCtr x="243" y="11528"/>
                                    </p:animMotion>
                                  </p:childTnLst>
                                </p:cTn>
                              </p:par>
                              <p:par>
                                <p:cTn id="17" presetID="42" presetClass="path" presetSubtype="0" accel="50000" decel="50000" fill="hold" grpId="0" nodeType="withEffect">
                                  <p:stCondLst>
                                    <p:cond delay="0"/>
                                  </p:stCondLst>
                                  <p:childTnLst>
                                    <p:animMotion origin="layout" path="M -3.61111E-6 0.00185 L -0.0118 0.27246 " pathEditMode="relative" rAng="0" ptsTypes="AA">
                                      <p:cBhvr>
                                        <p:cTn id="18" dur="2000" fill="hold"/>
                                        <p:tgtEl>
                                          <p:spTgt spid="9"/>
                                        </p:tgtEl>
                                        <p:attrNameLst>
                                          <p:attrName>ppt_x</p:attrName>
                                          <p:attrName>ppt_y</p:attrName>
                                        </p:attrNameLst>
                                      </p:cBhvr>
                                      <p:rCtr x="-590" y="13519"/>
                                    </p:animMotion>
                                  </p:childTnLst>
                                </p:cTn>
                              </p:par>
                              <p:par>
                                <p:cTn id="19" presetID="42" presetClass="path" presetSubtype="0" accel="50000" decel="50000" fill="hold" grpId="0" nodeType="withEffect">
                                  <p:stCondLst>
                                    <p:cond delay="0"/>
                                  </p:stCondLst>
                                  <p:childTnLst>
                                    <p:animMotion origin="layout" path="M 2.77778E-7 0.00186 L 0.12326 0.2213 " pathEditMode="relative" rAng="0" ptsTypes="AA">
                                      <p:cBhvr>
                                        <p:cTn id="20" dur="2000" fill="hold"/>
                                        <p:tgtEl>
                                          <p:spTgt spid="10"/>
                                        </p:tgtEl>
                                        <p:attrNameLst>
                                          <p:attrName>ppt_x</p:attrName>
                                          <p:attrName>ppt_y</p:attrName>
                                        </p:attrNameLst>
                                      </p:cBhvr>
                                      <p:rCtr x="6163" y="10972"/>
                                    </p:animMotion>
                                  </p:childTnLst>
                                </p:cTn>
                              </p:par>
                              <p:par>
                                <p:cTn id="21" presetID="42" presetClass="path" presetSubtype="0" accel="50000" decel="50000" fill="hold" grpId="0" nodeType="withEffect">
                                  <p:stCondLst>
                                    <p:cond delay="0"/>
                                  </p:stCondLst>
                                  <p:childTnLst>
                                    <p:animMotion origin="layout" path="M 2.5E-6 0.00185 L 0.13368 0.15694 " pathEditMode="relative" rAng="0" ptsTypes="AA">
                                      <p:cBhvr>
                                        <p:cTn id="22" dur="2000" fill="hold"/>
                                        <p:tgtEl>
                                          <p:spTgt spid="11"/>
                                        </p:tgtEl>
                                        <p:attrNameLst>
                                          <p:attrName>ppt_x</p:attrName>
                                          <p:attrName>ppt_y</p:attrName>
                                        </p:attrNameLst>
                                      </p:cBhvr>
                                      <p:rCtr x="6684" y="7755"/>
                                    </p:animMotion>
                                  </p:childTnLst>
                                </p:cTn>
                              </p:par>
                              <p:par>
                                <p:cTn id="23" presetID="42" presetClass="path" presetSubtype="0" accel="50000" decel="50000" fill="hold" grpId="0" nodeType="withEffect">
                                  <p:stCondLst>
                                    <p:cond delay="0"/>
                                  </p:stCondLst>
                                  <p:childTnLst>
                                    <p:animMotion origin="layout" path="M -2.77778E-7 0.00185 L 0.18056 0.12893 " pathEditMode="relative" rAng="0" ptsTypes="AA">
                                      <p:cBhvr>
                                        <p:cTn id="24" dur="2000" fill="hold"/>
                                        <p:tgtEl>
                                          <p:spTgt spid="12"/>
                                        </p:tgtEl>
                                        <p:attrNameLst>
                                          <p:attrName>ppt_x</p:attrName>
                                          <p:attrName>ppt_y</p:attrName>
                                        </p:attrNameLst>
                                      </p:cBhvr>
                                      <p:rCtr x="9028" y="6343"/>
                                    </p:animMotion>
                                  </p:childTnLst>
                                </p:cTn>
                              </p:par>
                              <p:par>
                                <p:cTn id="25" presetID="42" presetClass="path" presetSubtype="0" accel="50000" decel="50000" fill="hold" grpId="0" nodeType="withEffect">
                                  <p:stCondLst>
                                    <p:cond delay="0"/>
                                  </p:stCondLst>
                                  <p:childTnLst>
                                    <p:animMotion origin="layout" path="M 2.22222E-6 0.00185 L 0.20104 0.14305 " pathEditMode="relative" rAng="0" ptsTypes="AA">
                                      <p:cBhvr>
                                        <p:cTn id="26" dur="2000" fill="hold"/>
                                        <p:tgtEl>
                                          <p:spTgt spid="13"/>
                                        </p:tgtEl>
                                        <p:attrNameLst>
                                          <p:attrName>ppt_x</p:attrName>
                                          <p:attrName>ppt_y</p:attrName>
                                        </p:attrNameLst>
                                      </p:cBhvr>
                                      <p:rCtr x="10052" y="7060"/>
                                    </p:animMotion>
                                  </p:childTnLst>
                                </p:cTn>
                              </p:par>
                              <p:par>
                                <p:cTn id="27" presetID="42" presetClass="path" presetSubtype="0" accel="50000" decel="50000" fill="hold" grpId="0" nodeType="withEffect">
                                  <p:stCondLst>
                                    <p:cond delay="0"/>
                                  </p:stCondLst>
                                  <p:childTnLst>
                                    <p:animMotion origin="layout" path="M 2.77778E-7 0.00186 L -0.0724 0.3 " pathEditMode="relative" rAng="0" ptsTypes="AA">
                                      <p:cBhvr>
                                        <p:cTn id="28" dur="2000" fill="hold"/>
                                        <p:tgtEl>
                                          <p:spTgt spid="14"/>
                                        </p:tgtEl>
                                        <p:attrNameLst>
                                          <p:attrName>ppt_x</p:attrName>
                                          <p:attrName>ppt_y</p:attrName>
                                        </p:attrNameLst>
                                      </p:cBhvr>
                                      <p:rCtr x="-3628" y="14907"/>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0.05174 0.28356 L 4.44444E-6 2.22222E-6 " pathEditMode="relative" rAng="0" ptsTypes="AA">
                                      <p:cBhvr>
                                        <p:cTn id="52" dur="2000" fill="hold"/>
                                        <p:tgtEl>
                                          <p:spTgt spid="3"/>
                                        </p:tgtEl>
                                        <p:attrNameLst>
                                          <p:attrName>ppt_x</p:attrName>
                                          <p:attrName>ppt_y</p:attrName>
                                        </p:attrNameLst>
                                      </p:cBhvr>
                                      <p:rCtr x="2587" y="-14190"/>
                                    </p:animMotion>
                                  </p:childTnLst>
                                </p:cTn>
                              </p:par>
                              <p:par>
                                <p:cTn id="53" presetID="42" presetClass="path" presetSubtype="0" accel="50000" decel="50000" fill="hold" grpId="1" nodeType="withEffect">
                                  <p:stCondLst>
                                    <p:cond delay="0"/>
                                  </p:stCondLst>
                                  <p:childTnLst>
                                    <p:animMotion origin="layout" path="M 0.09236 0.21042 L -3.05556E-6 -3.7037E-6 " pathEditMode="relative" rAng="0" ptsTypes="AA">
                                      <p:cBhvr>
                                        <p:cTn id="54" dur="2000" fill="hold"/>
                                        <p:tgtEl>
                                          <p:spTgt spid="4"/>
                                        </p:tgtEl>
                                        <p:attrNameLst>
                                          <p:attrName>ppt_x</p:attrName>
                                          <p:attrName>ppt_y</p:attrName>
                                        </p:attrNameLst>
                                      </p:cBhvr>
                                      <p:rCtr x="-4618" y="-10532"/>
                                    </p:animMotion>
                                  </p:childTnLst>
                                </p:cTn>
                              </p:par>
                              <p:par>
                                <p:cTn id="55" presetID="42" presetClass="path" presetSubtype="0" accel="50000" decel="50000" fill="hold" grpId="1" nodeType="withEffect">
                                  <p:stCondLst>
                                    <p:cond delay="0"/>
                                  </p:stCondLst>
                                  <p:childTnLst>
                                    <p:animMotion origin="layout" path="M 0.05868 0.16412 L -5.55556E-7 1.11111E-6 " pathEditMode="relative" rAng="0" ptsTypes="AA">
                                      <p:cBhvr>
                                        <p:cTn id="56" dur="2000" fill="hold"/>
                                        <p:tgtEl>
                                          <p:spTgt spid="5"/>
                                        </p:tgtEl>
                                        <p:attrNameLst>
                                          <p:attrName>ppt_x</p:attrName>
                                          <p:attrName>ppt_y</p:attrName>
                                        </p:attrNameLst>
                                      </p:cBhvr>
                                      <p:rCtr x="-2934" y="-8218"/>
                                    </p:animMotion>
                                  </p:childTnLst>
                                </p:cTn>
                              </p:par>
                              <p:par>
                                <p:cTn id="57" presetID="42" presetClass="path" presetSubtype="0" accel="50000" decel="50000" fill="hold" grpId="1" nodeType="withEffect">
                                  <p:stCondLst>
                                    <p:cond delay="0"/>
                                  </p:stCondLst>
                                  <p:childTnLst>
                                    <p:animMotion origin="layout" path="M -0.07448 0.22199 L -8.33333E-7 -1.85185E-6 " pathEditMode="relative" rAng="0" ptsTypes="AA">
                                      <p:cBhvr>
                                        <p:cTn id="58" dur="2000" fill="hold"/>
                                        <p:tgtEl>
                                          <p:spTgt spid="6"/>
                                        </p:tgtEl>
                                        <p:attrNameLst>
                                          <p:attrName>ppt_x</p:attrName>
                                          <p:attrName>ppt_y</p:attrName>
                                        </p:attrNameLst>
                                      </p:cBhvr>
                                      <p:rCtr x="3715" y="-11111"/>
                                    </p:animMotion>
                                  </p:childTnLst>
                                </p:cTn>
                              </p:par>
                              <p:par>
                                <p:cTn id="59" presetID="42" presetClass="path" presetSubtype="0" accel="50000" decel="50000" fill="hold" grpId="1" nodeType="withEffect">
                                  <p:stCondLst>
                                    <p:cond delay="0"/>
                                  </p:stCondLst>
                                  <p:childTnLst>
                                    <p:animMotion origin="layout" path="M 0.02622 0.27662 L -2.77778E-6 4.07407E-6 " pathEditMode="relative" rAng="0" ptsTypes="AA">
                                      <p:cBhvr>
                                        <p:cTn id="60" dur="2000" fill="hold"/>
                                        <p:tgtEl>
                                          <p:spTgt spid="7"/>
                                        </p:tgtEl>
                                        <p:attrNameLst>
                                          <p:attrName>ppt_x</p:attrName>
                                          <p:attrName>ppt_y</p:attrName>
                                        </p:attrNameLst>
                                      </p:cBhvr>
                                      <p:rCtr x="-1319" y="-13843"/>
                                    </p:animMotion>
                                  </p:childTnLst>
                                </p:cTn>
                              </p:par>
                              <p:par>
                                <p:cTn id="61" presetID="42" presetClass="path" presetSubtype="0" accel="50000" decel="50000" fill="hold" grpId="1" nodeType="withEffect">
                                  <p:stCondLst>
                                    <p:cond delay="0"/>
                                  </p:stCondLst>
                                  <p:childTnLst>
                                    <p:animMotion origin="layout" path="M 0.00486 0.23078 L 8.33333E-7 2.22222E-6 " pathEditMode="relative" rAng="0" ptsTypes="AA">
                                      <p:cBhvr>
                                        <p:cTn id="62" dur="2000" fill="hold"/>
                                        <p:tgtEl>
                                          <p:spTgt spid="8"/>
                                        </p:tgtEl>
                                        <p:attrNameLst>
                                          <p:attrName>ppt_x</p:attrName>
                                          <p:attrName>ppt_y</p:attrName>
                                        </p:attrNameLst>
                                      </p:cBhvr>
                                      <p:rCtr x="-243" y="-11551"/>
                                    </p:animMotion>
                                  </p:childTnLst>
                                </p:cTn>
                              </p:par>
                              <p:par>
                                <p:cTn id="63" presetID="42" presetClass="path" presetSubtype="0" accel="50000" decel="50000" fill="hold" grpId="1" nodeType="withEffect">
                                  <p:stCondLst>
                                    <p:cond delay="0"/>
                                  </p:stCondLst>
                                  <p:childTnLst>
                                    <p:animMotion origin="layout" path="M -0.0118 0.2706 L -3.61111E-6 -2.96296E-6 " pathEditMode="relative" rAng="0" ptsTypes="AA">
                                      <p:cBhvr>
                                        <p:cTn id="64" dur="2000" fill="hold"/>
                                        <p:tgtEl>
                                          <p:spTgt spid="9"/>
                                        </p:tgtEl>
                                        <p:attrNameLst>
                                          <p:attrName>ppt_x</p:attrName>
                                          <p:attrName>ppt_y</p:attrName>
                                        </p:attrNameLst>
                                      </p:cBhvr>
                                      <p:rCtr x="590" y="-13542"/>
                                    </p:animMotion>
                                  </p:childTnLst>
                                </p:cTn>
                              </p:par>
                              <p:par>
                                <p:cTn id="65" presetID="42" presetClass="path" presetSubtype="0" accel="50000" decel="50000" fill="hold" grpId="1" nodeType="withEffect">
                                  <p:stCondLst>
                                    <p:cond delay="0"/>
                                  </p:stCondLst>
                                  <p:childTnLst>
                                    <p:animMotion origin="layout" path="M 0.12326 0.2213 L 2.77778E-7 -4.44444E-6 " pathEditMode="relative" rAng="0" ptsTypes="AA">
                                      <p:cBhvr>
                                        <p:cTn id="66" dur="2000" fill="hold"/>
                                        <p:tgtEl>
                                          <p:spTgt spid="10"/>
                                        </p:tgtEl>
                                        <p:attrNameLst>
                                          <p:attrName>ppt_x</p:attrName>
                                          <p:attrName>ppt_y</p:attrName>
                                        </p:attrNameLst>
                                      </p:cBhvr>
                                      <p:rCtr x="-6163" y="-11065"/>
                                    </p:animMotion>
                                  </p:childTnLst>
                                </p:cTn>
                              </p:par>
                              <p:par>
                                <p:cTn id="67" presetID="42" presetClass="path" presetSubtype="0" accel="50000" decel="50000" fill="hold" grpId="1" nodeType="withEffect">
                                  <p:stCondLst>
                                    <p:cond delay="0"/>
                                  </p:stCondLst>
                                  <p:childTnLst>
                                    <p:animMotion origin="layout" path="M 0.13368 0.15694 L 2.5E-6 3.7037E-6 " pathEditMode="relative" rAng="0" ptsTypes="AA">
                                      <p:cBhvr>
                                        <p:cTn id="68" dur="2000" fill="hold"/>
                                        <p:tgtEl>
                                          <p:spTgt spid="11"/>
                                        </p:tgtEl>
                                        <p:attrNameLst>
                                          <p:attrName>ppt_x</p:attrName>
                                          <p:attrName>ppt_y</p:attrName>
                                        </p:attrNameLst>
                                      </p:cBhvr>
                                      <p:rCtr x="-6684" y="-7847"/>
                                    </p:animMotion>
                                  </p:childTnLst>
                                </p:cTn>
                              </p:par>
                              <p:par>
                                <p:cTn id="69" presetID="42" presetClass="path" presetSubtype="0" accel="50000" decel="50000" fill="hold" grpId="1" nodeType="withEffect">
                                  <p:stCondLst>
                                    <p:cond delay="0"/>
                                  </p:stCondLst>
                                  <p:childTnLst>
                                    <p:animMotion origin="layout" path="M 0.18056 0.12893 L -2.77778E-7 4.44444E-6 " pathEditMode="relative" rAng="0" ptsTypes="AA">
                                      <p:cBhvr>
                                        <p:cTn id="70" dur="2000" fill="hold"/>
                                        <p:tgtEl>
                                          <p:spTgt spid="12"/>
                                        </p:tgtEl>
                                        <p:attrNameLst>
                                          <p:attrName>ppt_x</p:attrName>
                                          <p:attrName>ppt_y</p:attrName>
                                        </p:attrNameLst>
                                      </p:cBhvr>
                                      <p:rCtr x="-9028" y="-6458"/>
                                    </p:animMotion>
                                  </p:childTnLst>
                                </p:cTn>
                              </p:par>
                              <p:par>
                                <p:cTn id="71" presetID="42" presetClass="path" presetSubtype="0" accel="50000" decel="50000" fill="hold" grpId="1" nodeType="withEffect">
                                  <p:stCondLst>
                                    <p:cond delay="0"/>
                                  </p:stCondLst>
                                  <p:childTnLst>
                                    <p:animMotion origin="layout" path="M 0.20104 0.14305 L 2.22222E-6 4.81481E-6 " pathEditMode="relative" rAng="0" ptsTypes="AA">
                                      <p:cBhvr>
                                        <p:cTn id="72" dur="2000" fill="hold"/>
                                        <p:tgtEl>
                                          <p:spTgt spid="13"/>
                                        </p:tgtEl>
                                        <p:attrNameLst>
                                          <p:attrName>ppt_x</p:attrName>
                                          <p:attrName>ppt_y</p:attrName>
                                        </p:attrNameLst>
                                      </p:cBhvr>
                                      <p:rCtr x="-10052" y="-7153"/>
                                    </p:animMotion>
                                  </p:childTnLst>
                                </p:cTn>
                              </p:par>
                              <p:par>
                                <p:cTn id="73" presetID="42" presetClass="path" presetSubtype="0" accel="50000" decel="50000" fill="hold" grpId="1" nodeType="withEffect">
                                  <p:stCondLst>
                                    <p:cond delay="0"/>
                                  </p:stCondLst>
                                  <p:childTnLst>
                                    <p:animMotion origin="layout" path="M -0.0724 0.29815 L 2.77778E-7 -3.7037E-6 " pathEditMode="relative" rAng="0" ptsTypes="AA">
                                      <p:cBhvr>
                                        <p:cTn id="74" dur="2000" fill="hold"/>
                                        <p:tgtEl>
                                          <p:spTgt spid="14"/>
                                        </p:tgtEl>
                                        <p:attrNameLst>
                                          <p:attrName>ppt_x</p:attrName>
                                          <p:attrName>ppt_y</p:attrName>
                                        </p:attrNameLst>
                                      </p:cBhvr>
                                      <p:rCtr x="3611" y="-14907"/>
                                    </p:animMotion>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7"/>
                                        </p:tgtEl>
                                      </p:cBhvr>
                                    </p:animEffect>
                                    <p:set>
                                      <p:cBhvr>
                                        <p:cTn id="8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P spid="15" grpId="1"/>
      <p:bldP spid="16" grpId="0"/>
      <p:bldP spid="16" grpId="1"/>
      <p:bldP spid="17" grpId="0"/>
      <p:bldP spid="17" grpId="1"/>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AD675-FF6D-6502-0B9D-FADB0524489F}"/>
              </a:ext>
            </a:extLst>
          </p:cNvPr>
          <p:cNvPicPr>
            <a:picLocks noChangeAspect="1"/>
          </p:cNvPicPr>
          <p:nvPr/>
        </p:nvPicPr>
        <p:blipFill>
          <a:blip r:embed="rId2"/>
          <a:stretch>
            <a:fillRect/>
          </a:stretch>
        </p:blipFill>
        <p:spPr>
          <a:xfrm>
            <a:off x="8871773" y="469098"/>
            <a:ext cx="747045" cy="747045"/>
          </a:xfrm>
          <a:prstGeom prst="rect">
            <a:avLst/>
          </a:prstGeom>
        </p:spPr>
      </p:pic>
      <p:sp>
        <p:nvSpPr>
          <p:cNvPr id="3" name="TextBox 2">
            <a:extLst>
              <a:ext uri="{FF2B5EF4-FFF2-40B4-BE49-F238E27FC236}">
                <a16:creationId xmlns:a16="http://schemas.microsoft.com/office/drawing/2014/main" id="{6EF715BB-D958-E7CC-2DE7-41B7832AA845}"/>
              </a:ext>
            </a:extLst>
          </p:cNvPr>
          <p:cNvSpPr txBox="1"/>
          <p:nvPr/>
        </p:nvSpPr>
        <p:spPr>
          <a:xfrm>
            <a:off x="7120558" y="611787"/>
            <a:ext cx="2335461" cy="461665"/>
          </a:xfrm>
          <a:prstGeom prst="rect">
            <a:avLst/>
          </a:prstGeom>
          <a:noFill/>
        </p:spPr>
        <p:txBody>
          <a:bodyPr wrap="square" rtlCol="0">
            <a:spAutoFit/>
          </a:bodyPr>
          <a:lstStyle/>
          <a:p>
            <a:r>
              <a:rPr lang="en-GB" sz="2400" dirty="0">
                <a:latin typeface="Calibri" panose="020F0502020204030204" pitchFamily="34" charset="0"/>
              </a:rPr>
              <a:t>Have a think</a:t>
            </a:r>
          </a:p>
        </p:txBody>
      </p:sp>
      <p:sp>
        <p:nvSpPr>
          <p:cNvPr id="4" name="TextBox 3">
            <a:extLst>
              <a:ext uri="{FF2B5EF4-FFF2-40B4-BE49-F238E27FC236}">
                <a16:creationId xmlns:a16="http://schemas.microsoft.com/office/drawing/2014/main" id="{7A4EFFDD-F839-AD38-16E6-9497653B4FF6}"/>
              </a:ext>
            </a:extLst>
          </p:cNvPr>
          <p:cNvSpPr txBox="1"/>
          <p:nvPr/>
        </p:nvSpPr>
        <p:spPr>
          <a:xfrm>
            <a:off x="2191512" y="1523505"/>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What arrays can you make with these counters?</a:t>
            </a:r>
          </a:p>
        </p:txBody>
      </p:sp>
      <p:sp>
        <p:nvSpPr>
          <p:cNvPr id="5" name="Oval 4">
            <a:extLst>
              <a:ext uri="{FF2B5EF4-FFF2-40B4-BE49-F238E27FC236}">
                <a16:creationId xmlns:a16="http://schemas.microsoft.com/office/drawing/2014/main" id="{8BDE09A9-C4F2-007E-3C3D-9A25F59CD785}"/>
              </a:ext>
            </a:extLst>
          </p:cNvPr>
          <p:cNvSpPr/>
          <p:nvPr/>
        </p:nvSpPr>
        <p:spPr>
          <a:xfrm>
            <a:off x="3668979" y="2314375"/>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13B5E9AD-C9C1-2469-70BB-C60546C82F0D}"/>
              </a:ext>
            </a:extLst>
          </p:cNvPr>
          <p:cNvSpPr/>
          <p:nvPr/>
        </p:nvSpPr>
        <p:spPr>
          <a:xfrm>
            <a:off x="3198462" y="2792421"/>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74BC92C-0AC4-3B61-512C-02069730CF09}"/>
              </a:ext>
            </a:extLst>
          </p:cNvPr>
          <p:cNvSpPr/>
          <p:nvPr/>
        </p:nvSpPr>
        <p:spPr>
          <a:xfrm>
            <a:off x="3926431" y="3119600"/>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5ED0648-79E5-DFC6-8E85-57EB8292CB06}"/>
              </a:ext>
            </a:extLst>
          </p:cNvPr>
          <p:cNvSpPr/>
          <p:nvPr/>
        </p:nvSpPr>
        <p:spPr>
          <a:xfrm>
            <a:off x="4309594" y="2736437"/>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DE76F74-5C05-40BB-2230-46B0B4C08EDA}"/>
              </a:ext>
            </a:extLst>
          </p:cNvPr>
          <p:cNvSpPr/>
          <p:nvPr/>
        </p:nvSpPr>
        <p:spPr>
          <a:xfrm>
            <a:off x="4645023" y="2344449"/>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FC4EF8F-AAD9-B29A-FC74-16BD99C7E047}"/>
              </a:ext>
            </a:extLst>
          </p:cNvPr>
          <p:cNvSpPr/>
          <p:nvPr/>
        </p:nvSpPr>
        <p:spPr>
          <a:xfrm>
            <a:off x="5271492" y="2657237"/>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56BEB44-FEC7-DB90-7518-39319DF4813F}"/>
              </a:ext>
            </a:extLst>
          </p:cNvPr>
          <p:cNvSpPr/>
          <p:nvPr/>
        </p:nvSpPr>
        <p:spPr>
          <a:xfrm>
            <a:off x="5849991" y="23836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555488A-95D3-14C1-EC53-33E52E35B1FE}"/>
              </a:ext>
            </a:extLst>
          </p:cNvPr>
          <p:cNvSpPr/>
          <p:nvPr/>
        </p:nvSpPr>
        <p:spPr>
          <a:xfrm>
            <a:off x="6836503" y="2727612"/>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B6668F3-94AB-4E71-D53A-FABD9F580489}"/>
              </a:ext>
            </a:extLst>
          </p:cNvPr>
          <p:cNvSpPr/>
          <p:nvPr/>
        </p:nvSpPr>
        <p:spPr>
          <a:xfrm>
            <a:off x="6291099" y="3170220"/>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33FB6BB-9B64-866B-CF5C-A900954F2005}"/>
              </a:ext>
            </a:extLst>
          </p:cNvPr>
          <p:cNvSpPr/>
          <p:nvPr/>
        </p:nvSpPr>
        <p:spPr>
          <a:xfrm>
            <a:off x="5429757" y="3361801"/>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515B512-1976-914E-9B7A-75426D1AB23C}"/>
              </a:ext>
            </a:extLst>
          </p:cNvPr>
          <p:cNvSpPr/>
          <p:nvPr/>
        </p:nvSpPr>
        <p:spPr>
          <a:xfrm>
            <a:off x="4787773" y="32656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26EA6FC-D1A3-E007-9169-81605AD0E020}"/>
              </a:ext>
            </a:extLst>
          </p:cNvPr>
          <p:cNvSpPr/>
          <p:nvPr/>
        </p:nvSpPr>
        <p:spPr>
          <a:xfrm>
            <a:off x="6836503" y="2192052"/>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8B1E6A5-6F1F-6ACB-0752-ED98ED07AA17}"/>
              </a:ext>
            </a:extLst>
          </p:cNvPr>
          <p:cNvSpPr txBox="1"/>
          <p:nvPr/>
        </p:nvSpPr>
        <p:spPr>
          <a:xfrm>
            <a:off x="2191512" y="5212777"/>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Can you make 5 equal groups? </a:t>
            </a:r>
          </a:p>
        </p:txBody>
      </p:sp>
      <p:sp>
        <p:nvSpPr>
          <p:cNvPr id="18" name="TextBox 17">
            <a:extLst>
              <a:ext uri="{FF2B5EF4-FFF2-40B4-BE49-F238E27FC236}">
                <a16:creationId xmlns:a16="http://schemas.microsoft.com/office/drawing/2014/main" id="{1FDC1AA1-FACF-A5CB-3E78-F9017211D5B8}"/>
              </a:ext>
            </a:extLst>
          </p:cNvPr>
          <p:cNvSpPr txBox="1"/>
          <p:nvPr/>
        </p:nvSpPr>
        <p:spPr>
          <a:xfrm>
            <a:off x="7457916" y="2808672"/>
            <a:ext cx="2168463"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12 counters</a:t>
            </a:r>
          </a:p>
        </p:txBody>
      </p:sp>
      <p:sp>
        <p:nvSpPr>
          <p:cNvPr id="19" name="Cross 18">
            <a:extLst>
              <a:ext uri="{FF2B5EF4-FFF2-40B4-BE49-F238E27FC236}">
                <a16:creationId xmlns:a16="http://schemas.microsoft.com/office/drawing/2014/main" id="{0C0D91F8-C4A9-923A-BAFA-F6967C15CF0F}"/>
              </a:ext>
            </a:extLst>
          </p:cNvPr>
          <p:cNvSpPr/>
          <p:nvPr/>
        </p:nvSpPr>
        <p:spPr>
          <a:xfrm rot="2689915">
            <a:off x="6623277" y="4112134"/>
            <a:ext cx="697374" cy="686505"/>
          </a:xfrm>
          <a:prstGeom prst="plus">
            <a:avLst>
              <a:gd name="adj" fmla="val 408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812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4.44444E-6 2.22222E-6 L 0.09548 0.21134 " pathEditMode="relative" rAng="0" ptsTypes="AA">
                                      <p:cBhvr>
                                        <p:cTn id="23" dur="2000" fill="hold"/>
                                        <p:tgtEl>
                                          <p:spTgt spid="5"/>
                                        </p:tgtEl>
                                        <p:attrNameLst>
                                          <p:attrName>ppt_x</p:attrName>
                                          <p:attrName>ppt_y</p:attrName>
                                        </p:attrNameLst>
                                      </p:cBhvr>
                                      <p:rCtr x="4774" y="10556"/>
                                    </p:animMotion>
                                  </p:childTnLst>
                                </p:cTn>
                              </p:par>
                              <p:par>
                                <p:cTn id="24" presetID="42" presetClass="path" presetSubtype="0" accel="50000" decel="50000" fill="hold" grpId="0" nodeType="withEffect">
                                  <p:stCondLst>
                                    <p:cond delay="0"/>
                                  </p:stCondLst>
                                  <p:childTnLst>
                                    <p:animMotion origin="layout" path="M -3.05556E-6 -3.7037E-6 L 0.1007 0.14167 " pathEditMode="relative" rAng="0" ptsTypes="AA">
                                      <p:cBhvr>
                                        <p:cTn id="25" dur="2000" fill="hold"/>
                                        <p:tgtEl>
                                          <p:spTgt spid="6"/>
                                        </p:tgtEl>
                                        <p:attrNameLst>
                                          <p:attrName>ppt_x</p:attrName>
                                          <p:attrName>ppt_y</p:attrName>
                                        </p:attrNameLst>
                                      </p:cBhvr>
                                      <p:rCtr x="5035" y="7083"/>
                                    </p:animMotion>
                                  </p:childTnLst>
                                </p:cTn>
                              </p:par>
                              <p:par>
                                <p:cTn id="26" presetID="42" presetClass="path" presetSubtype="0" accel="50000" decel="50000" fill="hold" grpId="0" nodeType="withEffect">
                                  <p:stCondLst>
                                    <p:cond delay="0"/>
                                  </p:stCondLst>
                                  <p:childTnLst>
                                    <p:animMotion origin="layout" path="M -5.55556E-7 1.11111E-6 L 0.0684 0.16157 " pathEditMode="relative" rAng="0" ptsTypes="AA">
                                      <p:cBhvr>
                                        <p:cTn id="27" dur="2000" fill="hold"/>
                                        <p:tgtEl>
                                          <p:spTgt spid="7"/>
                                        </p:tgtEl>
                                        <p:attrNameLst>
                                          <p:attrName>ppt_x</p:attrName>
                                          <p:attrName>ppt_y</p:attrName>
                                        </p:attrNameLst>
                                      </p:cBhvr>
                                      <p:rCtr x="3420" y="8079"/>
                                    </p:animMotion>
                                  </p:childTnLst>
                                </p:cTn>
                              </p:par>
                              <p:par>
                                <p:cTn id="28" presetID="42" presetClass="path" presetSubtype="0" accel="50000" decel="50000" fill="hold" grpId="0" nodeType="withEffect">
                                  <p:stCondLst>
                                    <p:cond delay="0"/>
                                  </p:stCondLst>
                                  <p:childTnLst>
                                    <p:animMotion origin="layout" path="M -8.33333E-7 -1.85185E-6 L -0.02083 0.21875 " pathEditMode="relative" rAng="0" ptsTypes="AA">
                                      <p:cBhvr>
                                        <p:cTn id="29" dur="2000" fill="hold"/>
                                        <p:tgtEl>
                                          <p:spTgt spid="8"/>
                                        </p:tgtEl>
                                        <p:attrNameLst>
                                          <p:attrName>ppt_x</p:attrName>
                                          <p:attrName>ppt_y</p:attrName>
                                        </p:attrNameLst>
                                      </p:cBhvr>
                                      <p:rCtr x="-1042" y="10926"/>
                                    </p:animMotion>
                                  </p:childTnLst>
                                </p:cTn>
                              </p:par>
                              <p:par>
                                <p:cTn id="30" presetID="42" presetClass="path" presetSubtype="0" accel="50000" decel="50000" fill="hold" grpId="0" nodeType="withEffect">
                                  <p:stCondLst>
                                    <p:cond delay="0"/>
                                  </p:stCondLst>
                                  <p:childTnLst>
                                    <p:animMotion origin="layout" path="M -2.77778E-6 4.07407E-6 L 0.03785 0.20601 " pathEditMode="relative" rAng="0" ptsTypes="AA">
                                      <p:cBhvr>
                                        <p:cTn id="31" dur="2000" fill="hold"/>
                                        <p:tgtEl>
                                          <p:spTgt spid="9"/>
                                        </p:tgtEl>
                                        <p:attrNameLst>
                                          <p:attrName>ppt_x</p:attrName>
                                          <p:attrName>ppt_y</p:attrName>
                                        </p:attrNameLst>
                                      </p:cBhvr>
                                      <p:rCtr x="1892" y="10301"/>
                                    </p:animMotion>
                                  </p:childTnLst>
                                </p:cTn>
                              </p:par>
                              <p:par>
                                <p:cTn id="32" presetID="42" presetClass="path" presetSubtype="0" accel="50000" decel="50000" fill="hold" grpId="0" nodeType="withEffect">
                                  <p:stCondLst>
                                    <p:cond delay="0"/>
                                  </p:stCondLst>
                                  <p:childTnLst>
                                    <p:animMotion origin="layout" path="M 8.33333E-7 2.22222E-6 L 0.01667 0.16203 " pathEditMode="relative" rAng="0" ptsTypes="AA">
                                      <p:cBhvr>
                                        <p:cTn id="33" dur="2000" fill="hold"/>
                                        <p:tgtEl>
                                          <p:spTgt spid="10"/>
                                        </p:tgtEl>
                                        <p:attrNameLst>
                                          <p:attrName>ppt_x</p:attrName>
                                          <p:attrName>ppt_y</p:attrName>
                                        </p:attrNameLst>
                                      </p:cBhvr>
                                      <p:rCtr x="833" y="8102"/>
                                    </p:animMotion>
                                  </p:childTnLst>
                                </p:cTn>
                              </p:par>
                              <p:par>
                                <p:cTn id="34" presetID="42" presetClass="path" presetSubtype="0" accel="50000" decel="50000" fill="hold" grpId="0" nodeType="withEffect">
                                  <p:stCondLst>
                                    <p:cond delay="0"/>
                                  </p:stCondLst>
                                  <p:childTnLst>
                                    <p:animMotion origin="layout" path="M -3.61111E-6 -2.96296E-6 L 0.00122 0.2044 " pathEditMode="relative" rAng="0" ptsTypes="AA">
                                      <p:cBhvr>
                                        <p:cTn id="35" dur="2000" fill="hold"/>
                                        <p:tgtEl>
                                          <p:spTgt spid="11"/>
                                        </p:tgtEl>
                                        <p:attrNameLst>
                                          <p:attrName>ppt_x</p:attrName>
                                          <p:attrName>ppt_y</p:attrName>
                                        </p:attrNameLst>
                                      </p:cBhvr>
                                      <p:rCtr x="52" y="10208"/>
                                    </p:animMotion>
                                  </p:childTnLst>
                                </p:cTn>
                              </p:par>
                              <p:par>
                                <p:cTn id="36" presetID="42" presetClass="path" presetSubtype="0" accel="50000" decel="50000" fill="hold" grpId="0" nodeType="withEffect">
                                  <p:stCondLst>
                                    <p:cond delay="0"/>
                                  </p:stCondLst>
                                  <p:childTnLst>
                                    <p:animMotion origin="layout" path="M 2.77778E-7 -4.44444E-6 L -0.15399 0.28149 " pathEditMode="relative" rAng="0" ptsTypes="AA">
                                      <p:cBhvr>
                                        <p:cTn id="37" dur="2000" fill="hold"/>
                                        <p:tgtEl>
                                          <p:spTgt spid="12"/>
                                        </p:tgtEl>
                                        <p:attrNameLst>
                                          <p:attrName>ppt_x</p:attrName>
                                          <p:attrName>ppt_y</p:attrName>
                                        </p:attrNameLst>
                                      </p:cBhvr>
                                      <p:rCtr x="-7708" y="14074"/>
                                    </p:animMotion>
                                  </p:childTnLst>
                                </p:cTn>
                              </p:par>
                              <p:par>
                                <p:cTn id="38" presetID="42" presetClass="path" presetSubtype="0" accel="50000" decel="50000" fill="hold" grpId="0" nodeType="withEffect">
                                  <p:stCondLst>
                                    <p:cond delay="0"/>
                                  </p:stCondLst>
                                  <p:childTnLst>
                                    <p:animMotion origin="layout" path="M 2.5E-6 3.7037E-6 L -0.04479 0.15555 " pathEditMode="relative" rAng="0" ptsTypes="AA">
                                      <p:cBhvr>
                                        <p:cTn id="39" dur="2000" fill="hold"/>
                                        <p:tgtEl>
                                          <p:spTgt spid="13"/>
                                        </p:tgtEl>
                                        <p:attrNameLst>
                                          <p:attrName>ppt_x</p:attrName>
                                          <p:attrName>ppt_y</p:attrName>
                                        </p:attrNameLst>
                                      </p:cBhvr>
                                      <p:rCtr x="-2240" y="7778"/>
                                    </p:animMotion>
                                  </p:childTnLst>
                                </p:cTn>
                              </p:par>
                              <p:par>
                                <p:cTn id="40" presetID="42" presetClass="path" presetSubtype="0" accel="50000" decel="50000" fill="hold" grpId="0" nodeType="withEffect">
                                  <p:stCondLst>
                                    <p:cond delay="0"/>
                                  </p:stCondLst>
                                  <p:childTnLst>
                                    <p:animMotion origin="layout" path="M -2.77778E-7 4.44444E-6 L -0.00052 0.12662 " pathEditMode="relative" rAng="0" ptsTypes="AA">
                                      <p:cBhvr>
                                        <p:cTn id="41" dur="2000" fill="hold"/>
                                        <p:tgtEl>
                                          <p:spTgt spid="14"/>
                                        </p:tgtEl>
                                        <p:attrNameLst>
                                          <p:attrName>ppt_x</p:attrName>
                                          <p:attrName>ppt_y</p:attrName>
                                        </p:attrNameLst>
                                      </p:cBhvr>
                                      <p:rCtr x="-35" y="6319"/>
                                    </p:animMotion>
                                  </p:childTnLst>
                                </p:cTn>
                              </p:par>
                              <p:par>
                                <p:cTn id="42" presetID="42" presetClass="path" presetSubtype="0" accel="50000" decel="50000" fill="hold" grpId="0" nodeType="withEffect">
                                  <p:stCondLst>
                                    <p:cond delay="0"/>
                                  </p:stCondLst>
                                  <p:childTnLst>
                                    <p:animMotion origin="layout" path="M 2.22222E-6 4.81481E-6 L 0.021 0.14027 " pathEditMode="relative" rAng="0" ptsTypes="AA">
                                      <p:cBhvr>
                                        <p:cTn id="43" dur="2000" fill="hold"/>
                                        <p:tgtEl>
                                          <p:spTgt spid="15"/>
                                        </p:tgtEl>
                                        <p:attrNameLst>
                                          <p:attrName>ppt_x</p:attrName>
                                          <p:attrName>ppt_y</p:attrName>
                                        </p:attrNameLst>
                                      </p:cBhvr>
                                      <p:rCtr x="1042" y="7014"/>
                                    </p:animMotion>
                                  </p:childTnLst>
                                </p:cTn>
                              </p:par>
                              <p:par>
                                <p:cTn id="44" presetID="42" presetClass="path" presetSubtype="0" accel="50000" decel="50000" fill="hold" grpId="0" nodeType="withEffect">
                                  <p:stCondLst>
                                    <p:cond delay="0"/>
                                  </p:stCondLst>
                                  <p:childTnLst>
                                    <p:animMotion origin="layout" path="M 2.77778E-7 -3.7037E-6 L -0.10451 0.36181 " pathEditMode="relative" rAng="0" ptsTypes="AA">
                                      <p:cBhvr>
                                        <p:cTn id="45" dur="2000" fill="hold"/>
                                        <p:tgtEl>
                                          <p:spTgt spid="16"/>
                                        </p:tgtEl>
                                        <p:attrNameLst>
                                          <p:attrName>ppt_x</p:attrName>
                                          <p:attrName>ppt_y</p:attrName>
                                        </p:attrNameLst>
                                      </p:cBhvr>
                                      <p:rCtr x="-5226" y="18079"/>
                                    </p:animMotion>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0.09548 0.21134 L 4.44444E-6 2.22222E-6 " pathEditMode="relative" rAng="0" ptsTypes="AA">
                                      <p:cBhvr>
                                        <p:cTn id="59" dur="2000" fill="hold"/>
                                        <p:tgtEl>
                                          <p:spTgt spid="5"/>
                                        </p:tgtEl>
                                        <p:attrNameLst>
                                          <p:attrName>ppt_x</p:attrName>
                                          <p:attrName>ppt_y</p:attrName>
                                        </p:attrNameLst>
                                      </p:cBhvr>
                                      <p:rCtr x="-4774" y="-10579"/>
                                    </p:animMotion>
                                  </p:childTnLst>
                                </p:cTn>
                              </p:par>
                              <p:par>
                                <p:cTn id="60" presetID="42" presetClass="path" presetSubtype="0" accel="50000" decel="50000" fill="hold" grpId="1" nodeType="withEffect">
                                  <p:stCondLst>
                                    <p:cond delay="0"/>
                                  </p:stCondLst>
                                  <p:childTnLst>
                                    <p:animMotion origin="layout" path="M 0.1007 0.14167 L -3.05556E-6 -3.7037E-6 " pathEditMode="relative" rAng="0" ptsTypes="AA">
                                      <p:cBhvr>
                                        <p:cTn id="61" dur="2000" fill="hold"/>
                                        <p:tgtEl>
                                          <p:spTgt spid="6"/>
                                        </p:tgtEl>
                                        <p:attrNameLst>
                                          <p:attrName>ppt_x</p:attrName>
                                          <p:attrName>ppt_y</p:attrName>
                                        </p:attrNameLst>
                                      </p:cBhvr>
                                      <p:rCtr x="-5035" y="-7083"/>
                                    </p:animMotion>
                                  </p:childTnLst>
                                </p:cTn>
                              </p:par>
                              <p:par>
                                <p:cTn id="62" presetID="42" presetClass="path" presetSubtype="0" accel="50000" decel="50000" fill="hold" grpId="1" nodeType="withEffect">
                                  <p:stCondLst>
                                    <p:cond delay="0"/>
                                  </p:stCondLst>
                                  <p:childTnLst>
                                    <p:animMotion origin="layout" path="M 0.0684 0.16157 L -5.55556E-7 1.11111E-6 " pathEditMode="relative" rAng="0" ptsTypes="AA">
                                      <p:cBhvr>
                                        <p:cTn id="63" dur="2000" fill="hold"/>
                                        <p:tgtEl>
                                          <p:spTgt spid="7"/>
                                        </p:tgtEl>
                                        <p:attrNameLst>
                                          <p:attrName>ppt_x</p:attrName>
                                          <p:attrName>ppt_y</p:attrName>
                                        </p:attrNameLst>
                                      </p:cBhvr>
                                      <p:rCtr x="-3420" y="-8079"/>
                                    </p:animMotion>
                                  </p:childTnLst>
                                </p:cTn>
                              </p:par>
                              <p:par>
                                <p:cTn id="64" presetID="42" presetClass="path" presetSubtype="0" accel="50000" decel="50000" fill="hold" grpId="1" nodeType="withEffect">
                                  <p:stCondLst>
                                    <p:cond delay="0"/>
                                  </p:stCondLst>
                                  <p:childTnLst>
                                    <p:animMotion origin="layout" path="M -0.02083 0.21875 L -8.33333E-7 -1.85185E-6 " pathEditMode="relative" rAng="0" ptsTypes="AA">
                                      <p:cBhvr>
                                        <p:cTn id="65" dur="2000" fill="hold"/>
                                        <p:tgtEl>
                                          <p:spTgt spid="8"/>
                                        </p:tgtEl>
                                        <p:attrNameLst>
                                          <p:attrName>ppt_x</p:attrName>
                                          <p:attrName>ppt_y</p:attrName>
                                        </p:attrNameLst>
                                      </p:cBhvr>
                                      <p:rCtr x="1042" y="-10949"/>
                                    </p:animMotion>
                                  </p:childTnLst>
                                </p:cTn>
                              </p:par>
                              <p:par>
                                <p:cTn id="66" presetID="42" presetClass="path" presetSubtype="0" accel="50000" decel="50000" fill="hold" grpId="1" nodeType="withEffect">
                                  <p:stCondLst>
                                    <p:cond delay="0"/>
                                  </p:stCondLst>
                                  <p:childTnLst>
                                    <p:animMotion origin="layout" path="M 0.03785 0.20601 L -2.77778E-6 4.07407E-6 " pathEditMode="relative" rAng="0" ptsTypes="AA">
                                      <p:cBhvr>
                                        <p:cTn id="67" dur="2000" fill="hold"/>
                                        <p:tgtEl>
                                          <p:spTgt spid="9"/>
                                        </p:tgtEl>
                                        <p:attrNameLst>
                                          <p:attrName>ppt_x</p:attrName>
                                          <p:attrName>ppt_y</p:attrName>
                                        </p:attrNameLst>
                                      </p:cBhvr>
                                      <p:rCtr x="-1892" y="-10301"/>
                                    </p:animMotion>
                                  </p:childTnLst>
                                </p:cTn>
                              </p:par>
                              <p:par>
                                <p:cTn id="68" presetID="42" presetClass="path" presetSubtype="0" accel="50000" decel="50000" fill="hold" grpId="1" nodeType="withEffect">
                                  <p:stCondLst>
                                    <p:cond delay="0"/>
                                  </p:stCondLst>
                                  <p:childTnLst>
                                    <p:animMotion origin="layout" path="M 0.01667 0.16203 L 8.33333E-7 2.22222E-6 " pathEditMode="relative" rAng="0" ptsTypes="AA">
                                      <p:cBhvr>
                                        <p:cTn id="69" dur="2000" fill="hold"/>
                                        <p:tgtEl>
                                          <p:spTgt spid="10"/>
                                        </p:tgtEl>
                                        <p:attrNameLst>
                                          <p:attrName>ppt_x</p:attrName>
                                          <p:attrName>ppt_y</p:attrName>
                                        </p:attrNameLst>
                                      </p:cBhvr>
                                      <p:rCtr x="-833" y="-8102"/>
                                    </p:animMotion>
                                  </p:childTnLst>
                                </p:cTn>
                              </p:par>
                              <p:par>
                                <p:cTn id="70" presetID="42" presetClass="path" presetSubtype="0" accel="50000" decel="50000" fill="hold" grpId="1" nodeType="withEffect">
                                  <p:stCondLst>
                                    <p:cond delay="0"/>
                                  </p:stCondLst>
                                  <p:childTnLst>
                                    <p:animMotion origin="layout" path="M 0.00122 0.2044 L -3.61111E-6 -2.96296E-6 " pathEditMode="relative" rAng="0" ptsTypes="AA">
                                      <p:cBhvr>
                                        <p:cTn id="71" dur="2000" fill="hold"/>
                                        <p:tgtEl>
                                          <p:spTgt spid="11"/>
                                        </p:tgtEl>
                                        <p:attrNameLst>
                                          <p:attrName>ppt_x</p:attrName>
                                          <p:attrName>ppt_y</p:attrName>
                                        </p:attrNameLst>
                                      </p:cBhvr>
                                      <p:rCtr x="-69" y="-10231"/>
                                    </p:animMotion>
                                  </p:childTnLst>
                                </p:cTn>
                              </p:par>
                              <p:par>
                                <p:cTn id="72" presetID="42" presetClass="path" presetSubtype="0" accel="50000" decel="50000" fill="hold" grpId="1" nodeType="withEffect">
                                  <p:stCondLst>
                                    <p:cond delay="0"/>
                                  </p:stCondLst>
                                  <p:childTnLst>
                                    <p:animMotion origin="layout" path="M -0.15399 0.28149 L 2.77778E-7 -4.44444E-6 " pathEditMode="relative" rAng="0" ptsTypes="AA">
                                      <p:cBhvr>
                                        <p:cTn id="73" dur="2000" fill="hold"/>
                                        <p:tgtEl>
                                          <p:spTgt spid="12"/>
                                        </p:tgtEl>
                                        <p:attrNameLst>
                                          <p:attrName>ppt_x</p:attrName>
                                          <p:attrName>ppt_y</p:attrName>
                                        </p:attrNameLst>
                                      </p:cBhvr>
                                      <p:rCtr x="7691" y="-14074"/>
                                    </p:animMotion>
                                  </p:childTnLst>
                                </p:cTn>
                              </p:par>
                              <p:par>
                                <p:cTn id="74" presetID="42" presetClass="path" presetSubtype="0" accel="50000" decel="50000" fill="hold" grpId="1" nodeType="withEffect">
                                  <p:stCondLst>
                                    <p:cond delay="0"/>
                                  </p:stCondLst>
                                  <p:childTnLst>
                                    <p:animMotion origin="layout" path="M -0.04479 0.15555 L 2.5E-6 3.7037E-6 " pathEditMode="relative" rAng="0" ptsTypes="AA">
                                      <p:cBhvr>
                                        <p:cTn id="75" dur="2000" fill="hold"/>
                                        <p:tgtEl>
                                          <p:spTgt spid="13"/>
                                        </p:tgtEl>
                                        <p:attrNameLst>
                                          <p:attrName>ppt_x</p:attrName>
                                          <p:attrName>ppt_y</p:attrName>
                                        </p:attrNameLst>
                                      </p:cBhvr>
                                      <p:rCtr x="2240" y="-7778"/>
                                    </p:animMotion>
                                  </p:childTnLst>
                                </p:cTn>
                              </p:par>
                              <p:par>
                                <p:cTn id="76" presetID="42" presetClass="path" presetSubtype="0" accel="50000" decel="50000" fill="hold" grpId="1" nodeType="withEffect">
                                  <p:stCondLst>
                                    <p:cond delay="0"/>
                                  </p:stCondLst>
                                  <p:childTnLst>
                                    <p:animMotion origin="layout" path="M -0.00052 0.12662 L 2.22222E-6 4.44444E-6 " pathEditMode="relative" rAng="0" ptsTypes="AA">
                                      <p:cBhvr>
                                        <p:cTn id="77" dur="2000" fill="hold"/>
                                        <p:tgtEl>
                                          <p:spTgt spid="14"/>
                                        </p:tgtEl>
                                        <p:attrNameLst>
                                          <p:attrName>ppt_x</p:attrName>
                                          <p:attrName>ppt_y</p:attrName>
                                        </p:attrNameLst>
                                      </p:cBhvr>
                                      <p:rCtr x="-52" y="-6343"/>
                                    </p:animMotion>
                                  </p:childTnLst>
                                </p:cTn>
                              </p:par>
                              <p:par>
                                <p:cTn id="78" presetID="42" presetClass="path" presetSubtype="0" accel="50000" decel="50000" fill="hold" grpId="1" nodeType="withEffect">
                                  <p:stCondLst>
                                    <p:cond delay="0"/>
                                  </p:stCondLst>
                                  <p:childTnLst>
                                    <p:animMotion origin="layout" path="M 0.021 0.14027 L 2.22222E-6 4.81481E-6 " pathEditMode="relative" rAng="0" ptsTypes="AA">
                                      <p:cBhvr>
                                        <p:cTn id="79" dur="2000" fill="hold"/>
                                        <p:tgtEl>
                                          <p:spTgt spid="15"/>
                                        </p:tgtEl>
                                        <p:attrNameLst>
                                          <p:attrName>ppt_x</p:attrName>
                                          <p:attrName>ppt_y</p:attrName>
                                        </p:attrNameLst>
                                      </p:cBhvr>
                                      <p:rCtr x="-1059" y="-7014"/>
                                    </p:animMotion>
                                  </p:childTnLst>
                                </p:cTn>
                              </p:par>
                              <p:par>
                                <p:cTn id="80" presetID="42" presetClass="path" presetSubtype="0" accel="50000" decel="50000" fill="hold" grpId="1" nodeType="withEffect">
                                  <p:stCondLst>
                                    <p:cond delay="0"/>
                                  </p:stCondLst>
                                  <p:childTnLst>
                                    <p:animMotion origin="layout" path="M -0.10451 0.36181 L 2.77778E-7 -3.7037E-6 " pathEditMode="relative" rAng="0" ptsTypes="AA">
                                      <p:cBhvr>
                                        <p:cTn id="81" dur="2000" fill="hold"/>
                                        <p:tgtEl>
                                          <p:spTgt spid="16"/>
                                        </p:tgtEl>
                                        <p:attrNameLst>
                                          <p:attrName>ppt_x</p:attrName>
                                          <p:attrName>ppt_y</p:attrName>
                                        </p:attrNameLst>
                                      </p:cBhvr>
                                      <p:rCtr x="5226" y="-18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P spid="19" grpId="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47704-AC1F-12E6-B43B-B5B4208C04DF}"/>
              </a:ext>
            </a:extLst>
          </p:cNvPr>
          <p:cNvSpPr txBox="1"/>
          <p:nvPr/>
        </p:nvSpPr>
        <p:spPr>
          <a:xfrm>
            <a:off x="2191512" y="1523505"/>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What arrays can you make with these counters?</a:t>
            </a:r>
          </a:p>
        </p:txBody>
      </p:sp>
      <p:sp>
        <p:nvSpPr>
          <p:cNvPr id="3" name="Oval 2">
            <a:extLst>
              <a:ext uri="{FF2B5EF4-FFF2-40B4-BE49-F238E27FC236}">
                <a16:creationId xmlns:a16="http://schemas.microsoft.com/office/drawing/2014/main" id="{F98465DE-B172-3411-4387-E6F87BA80505}"/>
              </a:ext>
            </a:extLst>
          </p:cNvPr>
          <p:cNvSpPr/>
          <p:nvPr/>
        </p:nvSpPr>
        <p:spPr>
          <a:xfrm>
            <a:off x="3668979" y="2314375"/>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9856948F-DE3E-5F9B-4884-ADCB139A88A4}"/>
              </a:ext>
            </a:extLst>
          </p:cNvPr>
          <p:cNvSpPr/>
          <p:nvPr/>
        </p:nvSpPr>
        <p:spPr>
          <a:xfrm>
            <a:off x="3198462" y="2792421"/>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58F852FE-5CA9-0ACC-63F6-8503AC0C2FBA}"/>
              </a:ext>
            </a:extLst>
          </p:cNvPr>
          <p:cNvSpPr/>
          <p:nvPr/>
        </p:nvSpPr>
        <p:spPr>
          <a:xfrm>
            <a:off x="3926431" y="3119600"/>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AA6F869-2AA7-A711-C6C4-3BB29E97EAC9}"/>
              </a:ext>
            </a:extLst>
          </p:cNvPr>
          <p:cNvSpPr/>
          <p:nvPr/>
        </p:nvSpPr>
        <p:spPr>
          <a:xfrm>
            <a:off x="4309594" y="2736437"/>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035FA70-44BE-D96F-680B-FEF4C5F42953}"/>
              </a:ext>
            </a:extLst>
          </p:cNvPr>
          <p:cNvSpPr/>
          <p:nvPr/>
        </p:nvSpPr>
        <p:spPr>
          <a:xfrm>
            <a:off x="4645023" y="2344449"/>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7FBCFAC-BCA4-CAA3-A825-429AA992C29F}"/>
              </a:ext>
            </a:extLst>
          </p:cNvPr>
          <p:cNvSpPr/>
          <p:nvPr/>
        </p:nvSpPr>
        <p:spPr>
          <a:xfrm>
            <a:off x="5271492" y="2657237"/>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8621F1F-58AE-2D00-193A-B6723D60E681}"/>
              </a:ext>
            </a:extLst>
          </p:cNvPr>
          <p:cNvSpPr/>
          <p:nvPr/>
        </p:nvSpPr>
        <p:spPr>
          <a:xfrm>
            <a:off x="5849991" y="23836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6FA5E70-D5F8-3767-3999-D2664691EE8F}"/>
              </a:ext>
            </a:extLst>
          </p:cNvPr>
          <p:cNvSpPr/>
          <p:nvPr/>
        </p:nvSpPr>
        <p:spPr>
          <a:xfrm>
            <a:off x="6836503" y="2727612"/>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610E9C7-C89E-7582-625B-668E498C7519}"/>
              </a:ext>
            </a:extLst>
          </p:cNvPr>
          <p:cNvSpPr/>
          <p:nvPr/>
        </p:nvSpPr>
        <p:spPr>
          <a:xfrm>
            <a:off x="6291099" y="3170220"/>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B3C42C0-2234-E584-EA1E-2AE872C7BD62}"/>
              </a:ext>
            </a:extLst>
          </p:cNvPr>
          <p:cNvSpPr/>
          <p:nvPr/>
        </p:nvSpPr>
        <p:spPr>
          <a:xfrm>
            <a:off x="5429757" y="3361801"/>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BC88A2BC-DE56-7D51-26F9-594150FA1487}"/>
              </a:ext>
            </a:extLst>
          </p:cNvPr>
          <p:cNvSpPr/>
          <p:nvPr/>
        </p:nvSpPr>
        <p:spPr>
          <a:xfrm>
            <a:off x="4787773" y="32656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62E74D1-DF40-2855-4BDE-D5DF1612CAC4}"/>
              </a:ext>
            </a:extLst>
          </p:cNvPr>
          <p:cNvSpPr/>
          <p:nvPr/>
        </p:nvSpPr>
        <p:spPr>
          <a:xfrm>
            <a:off x="6836503" y="2192052"/>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49366C3-18EF-497E-E7AC-BC483BD453BA}"/>
              </a:ext>
            </a:extLst>
          </p:cNvPr>
          <p:cNvSpPr txBox="1"/>
          <p:nvPr/>
        </p:nvSpPr>
        <p:spPr>
          <a:xfrm>
            <a:off x="2191512" y="5212777"/>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Can you make 5 equal groups? </a:t>
            </a:r>
          </a:p>
        </p:txBody>
      </p:sp>
      <p:sp>
        <p:nvSpPr>
          <p:cNvPr id="16" name="TextBox 15">
            <a:extLst>
              <a:ext uri="{FF2B5EF4-FFF2-40B4-BE49-F238E27FC236}">
                <a16:creationId xmlns:a16="http://schemas.microsoft.com/office/drawing/2014/main" id="{17FF724B-473D-E2FC-B3BF-FE5D031DDF2F}"/>
              </a:ext>
            </a:extLst>
          </p:cNvPr>
          <p:cNvSpPr txBox="1"/>
          <p:nvPr/>
        </p:nvSpPr>
        <p:spPr>
          <a:xfrm>
            <a:off x="7457916" y="2808672"/>
            <a:ext cx="2168463"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12 counters</a:t>
            </a:r>
          </a:p>
        </p:txBody>
      </p:sp>
      <p:sp>
        <p:nvSpPr>
          <p:cNvPr id="17" name="Cross 16">
            <a:extLst>
              <a:ext uri="{FF2B5EF4-FFF2-40B4-BE49-F238E27FC236}">
                <a16:creationId xmlns:a16="http://schemas.microsoft.com/office/drawing/2014/main" id="{43BD13A9-AAE5-06C8-066C-6F5CD2DB7096}"/>
              </a:ext>
            </a:extLst>
          </p:cNvPr>
          <p:cNvSpPr/>
          <p:nvPr/>
        </p:nvSpPr>
        <p:spPr>
          <a:xfrm rot="2689915">
            <a:off x="5501303" y="4175711"/>
            <a:ext cx="697374" cy="686505"/>
          </a:xfrm>
          <a:prstGeom prst="plus">
            <a:avLst>
              <a:gd name="adj" fmla="val 408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997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2.22222E-6 L 0.02083 0.19722 " pathEditMode="relative" rAng="0" ptsTypes="AA">
                                      <p:cBhvr>
                                        <p:cTn id="6" dur="2000" fill="hold"/>
                                        <p:tgtEl>
                                          <p:spTgt spid="3"/>
                                        </p:tgtEl>
                                        <p:attrNameLst>
                                          <p:attrName>ppt_x</p:attrName>
                                          <p:attrName>ppt_y</p:attrName>
                                        </p:attrNameLst>
                                      </p:cBhvr>
                                      <p:rCtr x="1042" y="9861"/>
                                    </p:animMotion>
                                  </p:childTnLst>
                                </p:cTn>
                              </p:par>
                              <p:par>
                                <p:cTn id="7" presetID="42" presetClass="path" presetSubtype="0" accel="50000" decel="50000" fill="hold" grpId="0" nodeType="withEffect">
                                  <p:stCondLst>
                                    <p:cond delay="0"/>
                                  </p:stCondLst>
                                  <p:childTnLst>
                                    <p:animMotion origin="layout" path="M -3.05556E-6 -3.7037E-6 L 0.0724 0.06713 " pathEditMode="relative" rAng="0" ptsTypes="AA">
                                      <p:cBhvr>
                                        <p:cTn id="8" dur="2000" fill="hold"/>
                                        <p:tgtEl>
                                          <p:spTgt spid="4"/>
                                        </p:tgtEl>
                                        <p:attrNameLst>
                                          <p:attrName>ppt_x</p:attrName>
                                          <p:attrName>ppt_y</p:attrName>
                                        </p:attrNameLst>
                                      </p:cBhvr>
                                      <p:rCtr x="3611" y="3356"/>
                                    </p:animMotion>
                                  </p:childTnLst>
                                </p:cTn>
                              </p:par>
                              <p:par>
                                <p:cTn id="9" presetID="42" presetClass="path" presetSubtype="0" accel="50000" decel="50000" fill="hold" grpId="0" nodeType="withEffect">
                                  <p:stCondLst>
                                    <p:cond delay="0"/>
                                  </p:stCondLst>
                                  <p:childTnLst>
                                    <p:animMotion origin="layout" path="M -5.55556E-7 1.11111E-6 L -0.00712 0.13866 " pathEditMode="relative" rAng="0" ptsTypes="AA">
                                      <p:cBhvr>
                                        <p:cTn id="10" dur="2000" fill="hold"/>
                                        <p:tgtEl>
                                          <p:spTgt spid="5"/>
                                        </p:tgtEl>
                                        <p:attrNameLst>
                                          <p:attrName>ppt_x</p:attrName>
                                          <p:attrName>ppt_y</p:attrName>
                                        </p:attrNameLst>
                                      </p:cBhvr>
                                      <p:rCtr x="-365" y="6921"/>
                                    </p:animMotion>
                                  </p:childTnLst>
                                </p:cTn>
                              </p:par>
                              <p:par>
                                <p:cTn id="11" presetID="42" presetClass="path" presetSubtype="0" accel="50000" decel="50000" fill="hold" grpId="0" nodeType="withEffect">
                                  <p:stCondLst>
                                    <p:cond delay="0"/>
                                  </p:stCondLst>
                                  <p:childTnLst>
                                    <p:animMotion origin="layout" path="M -8.33333E-7 -1.85185E-6 L -0.04896 0.25602 " pathEditMode="relative" rAng="0" ptsTypes="AA">
                                      <p:cBhvr>
                                        <p:cTn id="12" dur="2000" fill="hold"/>
                                        <p:tgtEl>
                                          <p:spTgt spid="6"/>
                                        </p:tgtEl>
                                        <p:attrNameLst>
                                          <p:attrName>ppt_x</p:attrName>
                                          <p:attrName>ppt_y</p:attrName>
                                        </p:attrNameLst>
                                      </p:cBhvr>
                                      <p:rCtr x="-2448" y="12801"/>
                                    </p:animMotion>
                                  </p:childTnLst>
                                </p:cTn>
                              </p:par>
                              <p:par>
                                <p:cTn id="13" presetID="42" presetClass="path" presetSubtype="0" accel="50000" decel="50000" fill="hold" grpId="0" nodeType="withEffect">
                                  <p:stCondLst>
                                    <p:cond delay="0"/>
                                  </p:stCondLst>
                                  <p:childTnLst>
                                    <p:animMotion origin="layout" path="M -2.77778E-6 4.07407E-6 L -0.08559 0.37384 " pathEditMode="relative" rAng="0" ptsTypes="AA">
                                      <p:cBhvr>
                                        <p:cTn id="14" dur="2000" fill="hold"/>
                                        <p:tgtEl>
                                          <p:spTgt spid="7"/>
                                        </p:tgtEl>
                                        <p:attrNameLst>
                                          <p:attrName>ppt_x</p:attrName>
                                          <p:attrName>ppt_y</p:attrName>
                                        </p:attrNameLst>
                                      </p:cBhvr>
                                      <p:rCtr x="-4288" y="18681"/>
                                    </p:animMotion>
                                  </p:childTnLst>
                                </p:cTn>
                              </p:par>
                              <p:par>
                                <p:cTn id="15" presetID="42" presetClass="path" presetSubtype="0" accel="50000" decel="50000" fill="hold" grpId="0" nodeType="withEffect">
                                  <p:stCondLst>
                                    <p:cond delay="0"/>
                                  </p:stCondLst>
                                  <p:childTnLst>
                                    <p:animMotion origin="layout" path="M 8.33333E-7 2.22222E-6 L -0.1066 0.14676 " pathEditMode="relative" rAng="0" ptsTypes="AA">
                                      <p:cBhvr>
                                        <p:cTn id="16" dur="2000" fill="hold"/>
                                        <p:tgtEl>
                                          <p:spTgt spid="8"/>
                                        </p:tgtEl>
                                        <p:attrNameLst>
                                          <p:attrName>ppt_x</p:attrName>
                                          <p:attrName>ppt_y</p:attrName>
                                        </p:attrNameLst>
                                      </p:cBhvr>
                                      <p:rCtr x="-5330" y="7338"/>
                                    </p:animMotion>
                                  </p:childTnLst>
                                </p:cTn>
                              </p:par>
                              <p:par>
                                <p:cTn id="17" presetID="42" presetClass="path" presetSubtype="0" accel="50000" decel="50000" fill="hold" grpId="0" nodeType="withEffect">
                                  <p:stCondLst>
                                    <p:cond delay="0"/>
                                  </p:stCondLst>
                                  <p:childTnLst>
                                    <p:animMotion origin="layout" path="M -3.61111E-6 -2.96296E-6 L -0.16788 0.30648 " pathEditMode="relative" rAng="0" ptsTypes="AA">
                                      <p:cBhvr>
                                        <p:cTn id="18" dur="2000" fill="hold"/>
                                        <p:tgtEl>
                                          <p:spTgt spid="9"/>
                                        </p:tgtEl>
                                        <p:attrNameLst>
                                          <p:attrName>ppt_x</p:attrName>
                                          <p:attrName>ppt_y</p:attrName>
                                        </p:attrNameLst>
                                      </p:cBhvr>
                                      <p:rCtr x="-8403" y="15324"/>
                                    </p:animMotion>
                                  </p:childTnLst>
                                </p:cTn>
                              </p:par>
                              <p:par>
                                <p:cTn id="19" presetID="42" presetClass="path" presetSubtype="0" accel="50000" decel="50000" fill="hold" grpId="0" nodeType="withEffect">
                                  <p:stCondLst>
                                    <p:cond delay="0"/>
                                  </p:stCondLst>
                                  <p:childTnLst>
                                    <p:animMotion origin="layout" path="M 2.77778E-7 -4.44444E-6 L -0.22934 0.25602 " pathEditMode="relative" rAng="0" ptsTypes="AA">
                                      <p:cBhvr>
                                        <p:cTn id="20" dur="2000" fill="hold"/>
                                        <p:tgtEl>
                                          <p:spTgt spid="10"/>
                                        </p:tgtEl>
                                        <p:attrNameLst>
                                          <p:attrName>ppt_x</p:attrName>
                                          <p:attrName>ppt_y</p:attrName>
                                        </p:attrNameLst>
                                      </p:cBhvr>
                                      <p:rCtr x="-11476" y="12801"/>
                                    </p:animMotion>
                                  </p:childTnLst>
                                </p:cTn>
                              </p:par>
                              <p:par>
                                <p:cTn id="21" presetID="42" presetClass="path" presetSubtype="0" accel="50000" decel="50000" fill="hold" grpId="0" nodeType="withEffect">
                                  <p:stCondLst>
                                    <p:cond delay="0"/>
                                  </p:stCondLst>
                                  <p:childTnLst>
                                    <p:animMotion origin="layout" path="M 2.5E-6 3.7037E-6 L -0.2165 0.25601 " pathEditMode="relative" rAng="0" ptsTypes="AA">
                                      <p:cBhvr>
                                        <p:cTn id="22" dur="2000" fill="hold"/>
                                        <p:tgtEl>
                                          <p:spTgt spid="11"/>
                                        </p:tgtEl>
                                        <p:attrNameLst>
                                          <p:attrName>ppt_x</p:attrName>
                                          <p:attrName>ppt_y</p:attrName>
                                        </p:attrNameLst>
                                      </p:cBhvr>
                                      <p:rCtr x="-10833" y="12801"/>
                                    </p:animMotion>
                                  </p:childTnLst>
                                </p:cTn>
                              </p:par>
                              <p:par>
                                <p:cTn id="23" presetID="42" presetClass="path" presetSubtype="0" accel="50000" decel="50000" fill="hold" grpId="0" nodeType="withEffect">
                                  <p:stCondLst>
                                    <p:cond delay="0"/>
                                  </p:stCondLst>
                                  <p:childTnLst>
                                    <p:animMotion origin="layout" path="M -2.77778E-7 4.44444E-6 L -0.12413 0.103 " pathEditMode="relative" rAng="0" ptsTypes="AA">
                                      <p:cBhvr>
                                        <p:cTn id="24" dur="2000" fill="hold"/>
                                        <p:tgtEl>
                                          <p:spTgt spid="12"/>
                                        </p:tgtEl>
                                        <p:attrNameLst>
                                          <p:attrName>ppt_x</p:attrName>
                                          <p:attrName>ppt_y</p:attrName>
                                        </p:attrNameLst>
                                      </p:cBhvr>
                                      <p:rCtr x="-6215" y="5139"/>
                                    </p:animMotion>
                                  </p:childTnLst>
                                </p:cTn>
                              </p:par>
                              <p:par>
                                <p:cTn id="25" presetID="42" presetClass="path" presetSubtype="0" accel="50000" decel="50000" fill="hold" grpId="0" nodeType="withEffect">
                                  <p:stCondLst>
                                    <p:cond delay="0"/>
                                  </p:stCondLst>
                                  <p:childTnLst>
                                    <p:animMotion origin="layout" path="M 2.22222E-6 4.81481E-6 L -0.05382 -0.00024 " pathEditMode="relative" rAng="0" ptsTypes="AA">
                                      <p:cBhvr>
                                        <p:cTn id="26" dur="2000" fill="hold"/>
                                        <p:tgtEl>
                                          <p:spTgt spid="13"/>
                                        </p:tgtEl>
                                        <p:attrNameLst>
                                          <p:attrName>ppt_x</p:attrName>
                                          <p:attrName>ppt_y</p:attrName>
                                        </p:attrNameLst>
                                      </p:cBhvr>
                                      <p:rCtr x="-2691" y="-23"/>
                                    </p:animMotion>
                                  </p:childTnLst>
                                </p:cTn>
                              </p:par>
                              <p:par>
                                <p:cTn id="27" presetID="42" presetClass="path" presetSubtype="0" accel="50000" decel="50000" fill="hold" grpId="0" nodeType="withEffect">
                                  <p:stCondLst>
                                    <p:cond delay="0"/>
                                  </p:stCondLst>
                                  <p:childTnLst>
                                    <p:animMotion origin="layout" path="M 2.77778E-7 -3.7037E-6 L -0.22934 0.39838 " pathEditMode="relative" rAng="0" ptsTypes="AA">
                                      <p:cBhvr>
                                        <p:cTn id="28" dur="2000" fill="hold"/>
                                        <p:tgtEl>
                                          <p:spTgt spid="14"/>
                                        </p:tgtEl>
                                        <p:attrNameLst>
                                          <p:attrName>ppt_x</p:attrName>
                                          <p:attrName>ppt_y</p:attrName>
                                        </p:attrNameLst>
                                      </p:cBhvr>
                                      <p:rCtr x="-11476" y="19907"/>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3C7E9A-0C94-AC3D-991C-159DCC5CD58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1EA890-7C77-4C1D-3D39-7510DAAA5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F3209F-E0CA-AF81-9CB7-7FDB7AB1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A13589-246B-284C-7AF8-EDA2C23CA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6CF131-A588-7F43-A788-BB808D50A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389ED7-0B00-BDFB-4F9B-88C6190630ED}"/>
              </a:ext>
            </a:extLst>
          </p:cNvPr>
          <p:cNvPicPr>
            <a:picLocks noChangeAspect="1"/>
          </p:cNvPicPr>
          <p:nvPr/>
        </p:nvPicPr>
        <p:blipFill>
          <a:blip r:embed="rId2"/>
          <a:stretch>
            <a:fillRect/>
          </a:stretch>
        </p:blipFill>
        <p:spPr>
          <a:xfrm>
            <a:off x="1227716" y="0"/>
            <a:ext cx="9735960" cy="6857572"/>
          </a:xfrm>
          <a:prstGeom prst="rect">
            <a:avLst/>
          </a:prstGeom>
        </p:spPr>
      </p:pic>
    </p:spTree>
    <p:extLst>
      <p:ext uri="{BB962C8B-B14F-4D97-AF65-F5344CB8AC3E}">
        <p14:creationId xmlns:p14="http://schemas.microsoft.com/office/powerpoint/2010/main" val="4215400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FC4A53-C064-8FBD-7E71-F5C262EA1D6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B2D784-F81A-0127-F554-2FCDAF041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2B966A-E580-5E17-2E4A-CBC4AD233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9967A0-673F-B51B-729E-5AD86E866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211160-DEC4-609B-5204-4375084F6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913D17-3829-EB82-198D-98908898E5CE}"/>
              </a:ext>
            </a:extLst>
          </p:cNvPr>
          <p:cNvPicPr>
            <a:picLocks noChangeAspect="1"/>
          </p:cNvPicPr>
          <p:nvPr/>
        </p:nvPicPr>
        <p:blipFill>
          <a:blip r:embed="rId2"/>
          <a:stretch>
            <a:fillRect/>
          </a:stretch>
        </p:blipFill>
        <p:spPr>
          <a:xfrm>
            <a:off x="767" y="-1599407"/>
            <a:ext cx="12191233" cy="9166640"/>
          </a:xfrm>
          <a:prstGeom prst="rect">
            <a:avLst/>
          </a:prstGeom>
        </p:spPr>
      </p:pic>
    </p:spTree>
    <p:extLst>
      <p:ext uri="{BB962C8B-B14F-4D97-AF65-F5344CB8AC3E}">
        <p14:creationId xmlns:p14="http://schemas.microsoft.com/office/powerpoint/2010/main" val="172543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AEF8-2293-36A0-0EA9-82C89A75C81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0DD9C07-9A6A-A458-2DA7-32B47D04EDE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217C8DE-2989-A1C1-9395-0100478763F4}"/>
              </a:ext>
            </a:extLst>
          </p:cNvPr>
          <p:cNvPicPr>
            <a:picLocks noChangeAspect="1"/>
          </p:cNvPicPr>
          <p:nvPr/>
        </p:nvPicPr>
        <p:blipFill>
          <a:blip r:embed="rId2"/>
          <a:stretch>
            <a:fillRect/>
          </a:stretch>
        </p:blipFill>
        <p:spPr>
          <a:xfrm>
            <a:off x="838200" y="-232605"/>
            <a:ext cx="10401588" cy="7323210"/>
          </a:xfrm>
          <a:prstGeom prst="rect">
            <a:avLst/>
          </a:prstGeom>
        </p:spPr>
      </p:pic>
    </p:spTree>
    <p:extLst>
      <p:ext uri="{BB962C8B-B14F-4D97-AF65-F5344CB8AC3E}">
        <p14:creationId xmlns:p14="http://schemas.microsoft.com/office/powerpoint/2010/main" val="211350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466722" y="2484582"/>
            <a:ext cx="3201366" cy="1489770"/>
          </a:xfrm>
        </p:spPr>
        <p:txBody>
          <a:bodyPr anchor="b">
            <a:normAutofit/>
          </a:bodyPr>
          <a:lstStyle/>
          <a:p>
            <a:r>
              <a:rPr lang="en-GB" sz="2800" dirty="0">
                <a:solidFill>
                  <a:srgbClr val="FFFFFF"/>
                </a:solidFill>
              </a:rPr>
              <a:t>Maths at</a:t>
            </a:r>
            <a:br>
              <a:rPr lang="en-GB" sz="2800" dirty="0">
                <a:solidFill>
                  <a:srgbClr val="FFFFFF"/>
                </a:solidFill>
              </a:rPr>
            </a:br>
            <a:r>
              <a:rPr lang="en-GB" sz="2800" dirty="0">
                <a:solidFill>
                  <a:srgbClr val="FFFFFF"/>
                </a:solidFill>
              </a:rPr>
              <a:t>St Gregory’s Primary School</a:t>
            </a:r>
            <a:endParaRPr lang="en-GB" sz="4000" dirty="0">
              <a:solidFill>
                <a:srgbClr val="FFFFFF"/>
              </a:solidFill>
            </a:endParaRPr>
          </a:p>
        </p:txBody>
      </p:sp>
      <p:sp>
        <p:nvSpPr>
          <p:cNvPr id="3" name="Content Placeholder 2">
            <a:extLst>
              <a:ext uri="{FF2B5EF4-FFF2-40B4-BE49-F238E27FC236}">
                <a16:creationId xmlns:a16="http://schemas.microsoft.com/office/drawing/2014/main" id="{1EC5B657-5A64-5835-146F-76CFE1F232E9}"/>
              </a:ext>
            </a:extLst>
          </p:cNvPr>
          <p:cNvSpPr>
            <a:spLocks noGrp="1"/>
          </p:cNvSpPr>
          <p:nvPr>
            <p:ph idx="1"/>
          </p:nvPr>
        </p:nvSpPr>
        <p:spPr>
          <a:xfrm>
            <a:off x="4367695" y="337624"/>
            <a:ext cx="6555347" cy="5840191"/>
          </a:xfrm>
        </p:spPr>
        <p:txBody>
          <a:bodyPr anchor="ctr">
            <a:normAutofit/>
          </a:bodyPr>
          <a:lstStyle/>
          <a:p>
            <a:pPr marL="0" indent="0">
              <a:buNone/>
            </a:pPr>
            <a:r>
              <a:rPr lang="en-GB" altLang="en-US" sz="3200" b="1" dirty="0">
                <a:latin typeface="Calibri" panose="020F0502020204030204" pitchFamily="34" charset="0"/>
                <a:cs typeface="Calibri" panose="020F0502020204030204" pitchFamily="34" charset="0"/>
              </a:rPr>
              <a:t>Reasoning</a:t>
            </a:r>
          </a:p>
          <a:p>
            <a:r>
              <a:rPr lang="en-GB" altLang="en-US" sz="3200" dirty="0">
                <a:latin typeface="Calibri" panose="020F0502020204030204" pitchFamily="34" charset="0"/>
                <a:cs typeface="Calibri" panose="020F0502020204030204" pitchFamily="34" charset="0"/>
              </a:rPr>
              <a:t>Pupils can reason mathematically by following a line of enquiry, conjecturing relationships and generalisations and developing an argument, justification or proof using mathematical language. </a:t>
            </a:r>
          </a:p>
          <a:p>
            <a:r>
              <a:rPr lang="en-GB" altLang="en-US" sz="3200" dirty="0">
                <a:latin typeface="Calibri" panose="020F0502020204030204" pitchFamily="34" charset="0"/>
                <a:cs typeface="Calibri" panose="020F0502020204030204" pitchFamily="34" charset="0"/>
              </a:rPr>
              <a:t>Pupils will need to be able to discuss their ideas both verbally and through written responses.</a:t>
            </a:r>
          </a:p>
          <a:p>
            <a:pPr marL="0" indent="0">
              <a:buNone/>
            </a:pPr>
            <a:r>
              <a:rPr lang="en-GB" altLang="en-US" sz="3200" dirty="0"/>
              <a:t> </a:t>
            </a:r>
          </a:p>
          <a:p>
            <a:pPr marL="0" indent="0">
              <a:buNone/>
            </a:pPr>
            <a:endParaRPr lang="en-GB" sz="3600" dirty="0"/>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Tree>
    <p:extLst>
      <p:ext uri="{BB962C8B-B14F-4D97-AF65-F5344CB8AC3E}">
        <p14:creationId xmlns:p14="http://schemas.microsoft.com/office/powerpoint/2010/main" val="3101556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23EB-519A-C9DA-ED9C-1DA6BEA2EC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72BC690-B502-71E5-B303-2DF5C2F23D6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651C83C-47F0-2495-91E0-6F600B2D33F7}"/>
              </a:ext>
            </a:extLst>
          </p:cNvPr>
          <p:cNvPicPr>
            <a:picLocks noChangeAspect="1"/>
          </p:cNvPicPr>
          <p:nvPr/>
        </p:nvPicPr>
        <p:blipFill>
          <a:blip r:embed="rId2"/>
          <a:stretch>
            <a:fillRect/>
          </a:stretch>
        </p:blipFill>
        <p:spPr>
          <a:xfrm>
            <a:off x="1128716" y="-65989"/>
            <a:ext cx="9934568" cy="7494309"/>
          </a:xfrm>
          <a:prstGeom prst="rect">
            <a:avLst/>
          </a:prstGeom>
        </p:spPr>
      </p:pic>
    </p:spTree>
    <p:extLst>
      <p:ext uri="{BB962C8B-B14F-4D97-AF65-F5344CB8AC3E}">
        <p14:creationId xmlns:p14="http://schemas.microsoft.com/office/powerpoint/2010/main" val="290711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152685" y="658361"/>
            <a:ext cx="3201366" cy="1265382"/>
          </a:xfrm>
        </p:spPr>
        <p:txBody>
          <a:bodyPr anchor="b">
            <a:normAutofit/>
          </a:bodyPr>
          <a:lstStyle/>
          <a:p>
            <a:r>
              <a:rPr lang="en-GB" sz="2800" dirty="0">
                <a:solidFill>
                  <a:srgbClr val="FFFFFF"/>
                </a:solidFill>
              </a:rPr>
              <a:t>Maths at</a:t>
            </a:r>
            <a:br>
              <a:rPr lang="en-GB" sz="2800" dirty="0">
                <a:solidFill>
                  <a:srgbClr val="FFFFFF"/>
                </a:solidFill>
              </a:rPr>
            </a:br>
            <a:r>
              <a:rPr lang="en-GB" sz="2800" dirty="0">
                <a:solidFill>
                  <a:srgbClr val="FFFFFF"/>
                </a:solidFill>
              </a:rPr>
              <a:t>St Gregory’s Primary School</a:t>
            </a:r>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
        <p:nvSpPr>
          <p:cNvPr id="6" name="Rectangle 5">
            <a:extLst>
              <a:ext uri="{FF2B5EF4-FFF2-40B4-BE49-F238E27FC236}">
                <a16:creationId xmlns:a16="http://schemas.microsoft.com/office/drawing/2014/main" id="{9EA3EB99-F1DD-411C-8CEC-82128769214B}"/>
              </a:ext>
            </a:extLst>
          </p:cNvPr>
          <p:cNvSpPr/>
          <p:nvPr/>
        </p:nvSpPr>
        <p:spPr>
          <a:xfrm>
            <a:off x="4134810" y="1206376"/>
            <a:ext cx="7485158" cy="4524315"/>
          </a:xfrm>
          <a:prstGeom prst="rect">
            <a:avLst/>
          </a:prstGeom>
        </p:spPr>
        <p:txBody>
          <a:bodyPr wrap="square">
            <a:spAutoFit/>
          </a:bodyPr>
          <a:lstStyle/>
          <a:p>
            <a:r>
              <a:rPr lang="en-GB" sz="2400" dirty="0">
                <a:solidFill>
                  <a:prstClr val="black"/>
                </a:solidFill>
                <a:latin typeface="Calibri" panose="020F0502020204030204" pitchFamily="34" charset="0"/>
                <a:cs typeface="Calibri" panose="020F0502020204030204" pitchFamily="34" charset="0"/>
              </a:rPr>
              <a:t>In maths each year group must cover the National Curriculum aims and the set programme of study.</a:t>
            </a:r>
          </a:p>
          <a:p>
            <a:endParaRPr lang="en-GB" sz="2400" dirty="0">
              <a:solidFill>
                <a:prstClr val="black"/>
              </a:solidFill>
              <a:latin typeface="Calibri" panose="020F0502020204030204" pitchFamily="34" charset="0"/>
              <a:cs typeface="Calibri" panose="020F0502020204030204" pitchFamily="34" charset="0"/>
            </a:endParaRPr>
          </a:p>
          <a:p>
            <a:r>
              <a:rPr lang="en-GB" sz="2400" dirty="0">
                <a:solidFill>
                  <a:prstClr val="black"/>
                </a:solidFill>
                <a:latin typeface="Calibri" panose="020F0502020204030204" pitchFamily="34" charset="0"/>
                <a:cs typeface="Calibri" panose="020F0502020204030204" pitchFamily="34" charset="0"/>
              </a:rPr>
              <a:t>We teach the programme of study through a progressive maths scheme named ‘White Rose’ which is also taught in our linked feeder school - St. Wilfred’s Comprehensive.</a:t>
            </a:r>
          </a:p>
          <a:p>
            <a:endParaRPr lang="en-GB" sz="2400" dirty="0">
              <a:solidFill>
                <a:prstClr val="black"/>
              </a:solidFill>
              <a:latin typeface="Calibri" panose="020F0502020204030204" pitchFamily="34" charset="0"/>
              <a:cs typeface="Calibri" panose="020F0502020204030204" pitchFamily="34" charset="0"/>
            </a:endParaRPr>
          </a:p>
          <a:p>
            <a:r>
              <a:rPr lang="en-GB" sz="2400" dirty="0">
                <a:solidFill>
                  <a:prstClr val="black"/>
                </a:solidFill>
                <a:latin typeface="Calibri" panose="020F0502020204030204" pitchFamily="34" charset="0"/>
                <a:cs typeface="Calibri" panose="020F0502020204030204" pitchFamily="34" charset="0"/>
              </a:rPr>
              <a:t>The scheme along with a range of other resources ensures all pupils are taught a balance of:</a:t>
            </a:r>
          </a:p>
          <a:p>
            <a:pPr marL="571500" indent="-571500">
              <a:buFont typeface="Arial" panose="020B0604020202020204" pitchFamily="34" charset="0"/>
              <a:buChar char="•"/>
            </a:pPr>
            <a:r>
              <a:rPr lang="en-GB" sz="2400" dirty="0">
                <a:solidFill>
                  <a:prstClr val="black"/>
                </a:solidFill>
                <a:latin typeface="Calibri" panose="020F0502020204030204" pitchFamily="34" charset="0"/>
                <a:cs typeface="Calibri" panose="020F0502020204030204" pitchFamily="34" charset="0"/>
              </a:rPr>
              <a:t>Fluency</a:t>
            </a:r>
          </a:p>
          <a:p>
            <a:pPr marL="571500" indent="-571500">
              <a:buFont typeface="Arial" panose="020B0604020202020204" pitchFamily="34" charset="0"/>
              <a:buChar char="•"/>
            </a:pPr>
            <a:r>
              <a:rPr lang="en-GB" sz="2400" dirty="0">
                <a:solidFill>
                  <a:prstClr val="black"/>
                </a:solidFill>
                <a:latin typeface="Calibri" panose="020F0502020204030204" pitchFamily="34" charset="0"/>
                <a:cs typeface="Calibri" panose="020F0502020204030204" pitchFamily="34" charset="0"/>
              </a:rPr>
              <a:t>Reasoning skills</a:t>
            </a:r>
          </a:p>
          <a:p>
            <a:pPr marL="571500" indent="-571500">
              <a:buFont typeface="Arial" panose="020B0604020202020204" pitchFamily="34" charset="0"/>
              <a:buChar char="•"/>
            </a:pPr>
            <a:r>
              <a:rPr lang="en-GB" sz="2400" dirty="0">
                <a:solidFill>
                  <a:prstClr val="black"/>
                </a:solidFill>
                <a:latin typeface="Calibri" panose="020F0502020204030204" pitchFamily="34" charset="0"/>
                <a:cs typeface="Calibri" panose="020F0502020204030204" pitchFamily="34" charset="0"/>
              </a:rPr>
              <a:t>Problem solving skills</a:t>
            </a:r>
          </a:p>
        </p:txBody>
      </p:sp>
    </p:spTree>
    <p:extLst>
      <p:ext uri="{BB962C8B-B14F-4D97-AF65-F5344CB8AC3E}">
        <p14:creationId xmlns:p14="http://schemas.microsoft.com/office/powerpoint/2010/main" val="2771700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466722" y="586855"/>
            <a:ext cx="3201366" cy="3387497"/>
          </a:xfrm>
        </p:spPr>
        <p:txBody>
          <a:bodyPr anchor="b">
            <a:normAutofit/>
          </a:bodyPr>
          <a:lstStyle/>
          <a:p>
            <a:r>
              <a:rPr lang="en-GB" sz="2800" dirty="0">
                <a:solidFill>
                  <a:srgbClr val="FFFFFF"/>
                </a:solidFill>
              </a:rPr>
              <a:t>Maths at</a:t>
            </a:r>
            <a:br>
              <a:rPr lang="en-GB" sz="2800" dirty="0">
                <a:solidFill>
                  <a:srgbClr val="FFFFFF"/>
                </a:solidFill>
              </a:rPr>
            </a:br>
            <a:r>
              <a:rPr lang="en-GB" sz="2800" dirty="0">
                <a:solidFill>
                  <a:srgbClr val="FFFFFF"/>
                </a:solidFill>
              </a:rPr>
              <a:t>St Gregory’s Primary School</a:t>
            </a:r>
            <a:endParaRPr lang="en-GB" sz="4000" dirty="0">
              <a:solidFill>
                <a:srgbClr val="FFFFFF"/>
              </a:solidFill>
            </a:endParaRPr>
          </a:p>
        </p:txBody>
      </p:sp>
      <p:sp>
        <p:nvSpPr>
          <p:cNvPr id="3" name="Content Placeholder 2">
            <a:extLst>
              <a:ext uri="{FF2B5EF4-FFF2-40B4-BE49-F238E27FC236}">
                <a16:creationId xmlns:a16="http://schemas.microsoft.com/office/drawing/2014/main" id="{1EC5B657-5A64-5835-146F-76CFE1F232E9}"/>
              </a:ext>
            </a:extLst>
          </p:cNvPr>
          <p:cNvSpPr>
            <a:spLocks noGrp="1"/>
          </p:cNvSpPr>
          <p:nvPr>
            <p:ph idx="1"/>
          </p:nvPr>
        </p:nvSpPr>
        <p:spPr>
          <a:xfrm>
            <a:off x="4367695" y="110348"/>
            <a:ext cx="6555347" cy="6067468"/>
          </a:xfrm>
        </p:spPr>
        <p:txBody>
          <a:bodyPr anchor="ctr">
            <a:noAutofit/>
          </a:bodyPr>
          <a:lstStyle/>
          <a:p>
            <a:pPr marL="0" indent="0">
              <a:buNone/>
            </a:pPr>
            <a:r>
              <a:rPr lang="en-GB" altLang="en-US" b="1" dirty="0"/>
              <a:t>Problem Solving</a:t>
            </a:r>
          </a:p>
          <a:p>
            <a:pPr marL="0" indent="0">
              <a:buNone/>
            </a:pPr>
            <a:r>
              <a:rPr lang="en-GB" altLang="en-US" dirty="0">
                <a:latin typeface="Calibri" panose="020F0502020204030204" pitchFamily="34" charset="0"/>
                <a:cs typeface="Calibri" panose="020F0502020204030204" pitchFamily="34" charset="0"/>
              </a:rPr>
              <a:t>Pupils can solve problems by applying their maths to a variety of routine and non-routine problems with increasing sophistication, including breaking down problems into a series of simpler steps and persevering in seeking solutions.</a:t>
            </a:r>
          </a:p>
          <a:p>
            <a:pPr marL="0" indent="0">
              <a:buNone/>
            </a:pPr>
            <a:r>
              <a:rPr lang="en-GB" altLang="en-US" dirty="0">
                <a:latin typeface="Calibri" panose="020F0502020204030204" pitchFamily="34" charset="0"/>
                <a:cs typeface="Calibri" panose="020F0502020204030204" pitchFamily="34" charset="0"/>
              </a:rPr>
              <a:t>We are developing different approaches to help pupils “see” the problem clearly so they can find a solution.</a:t>
            </a:r>
          </a:p>
          <a:p>
            <a:pPr marL="0" indent="0">
              <a:buNone/>
            </a:pPr>
            <a:endParaRPr lang="en-GB" altLang="en-US" dirty="0">
              <a:latin typeface="Calibri" panose="020F0502020204030204" pitchFamily="34" charset="0"/>
              <a:cs typeface="Calibri" panose="020F0502020204030204" pitchFamily="34" charset="0"/>
            </a:endParaRPr>
          </a:p>
          <a:p>
            <a:pPr marL="0" indent="0">
              <a:buNone/>
            </a:pPr>
            <a:r>
              <a:rPr lang="en-GB" altLang="en-US" dirty="0">
                <a:latin typeface="Calibri" panose="020F0502020204030204" pitchFamily="34" charset="0"/>
                <a:cs typeface="Calibri" panose="020F0502020204030204" pitchFamily="34" charset="0"/>
              </a:rPr>
              <a:t>Bar Modelling</a:t>
            </a:r>
          </a:p>
          <a:p>
            <a:pPr marL="0" indent="0">
              <a:buNone/>
            </a:pPr>
            <a:r>
              <a:rPr lang="en-GB" altLang="en-US" dirty="0">
                <a:latin typeface="Calibri" panose="020F0502020204030204" pitchFamily="34" charset="0"/>
                <a:cs typeface="Calibri" panose="020F0502020204030204" pitchFamily="34" charset="0"/>
              </a:rPr>
              <a:t>Concrete/Pictorial approaches</a:t>
            </a:r>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Tree>
    <p:extLst>
      <p:ext uri="{BB962C8B-B14F-4D97-AF65-F5344CB8AC3E}">
        <p14:creationId xmlns:p14="http://schemas.microsoft.com/office/powerpoint/2010/main" val="339491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A135-32E2-32DF-DF2B-51159F8696B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3EFA387-896D-6A14-687C-3D8017DFC27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3238106-6F55-92B7-0078-8ABD3A80CAC4}"/>
              </a:ext>
            </a:extLst>
          </p:cNvPr>
          <p:cNvPicPr>
            <a:picLocks noChangeAspect="1"/>
          </p:cNvPicPr>
          <p:nvPr/>
        </p:nvPicPr>
        <p:blipFill>
          <a:blip r:embed="rId2"/>
          <a:stretch>
            <a:fillRect/>
          </a:stretch>
        </p:blipFill>
        <p:spPr>
          <a:xfrm>
            <a:off x="1246557" y="0"/>
            <a:ext cx="9735669" cy="6884009"/>
          </a:xfrm>
          <a:prstGeom prst="rect">
            <a:avLst/>
          </a:prstGeom>
        </p:spPr>
      </p:pic>
    </p:spTree>
    <p:extLst>
      <p:ext uri="{BB962C8B-B14F-4D97-AF65-F5344CB8AC3E}">
        <p14:creationId xmlns:p14="http://schemas.microsoft.com/office/powerpoint/2010/main" val="417625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466722" y="586855"/>
            <a:ext cx="3201366" cy="3387497"/>
          </a:xfrm>
        </p:spPr>
        <p:txBody>
          <a:bodyPr anchor="b">
            <a:normAutofit/>
          </a:bodyPr>
          <a:lstStyle/>
          <a:p>
            <a:r>
              <a:rPr lang="en-GB" sz="2800" dirty="0">
                <a:solidFill>
                  <a:srgbClr val="FFFFFF"/>
                </a:solidFill>
              </a:rPr>
              <a:t>Maths at</a:t>
            </a:r>
            <a:br>
              <a:rPr lang="en-GB" sz="2800" dirty="0">
                <a:solidFill>
                  <a:srgbClr val="FFFFFF"/>
                </a:solidFill>
              </a:rPr>
            </a:br>
            <a:r>
              <a:rPr lang="en-GB" sz="2800" dirty="0">
                <a:solidFill>
                  <a:srgbClr val="FFFFFF"/>
                </a:solidFill>
              </a:rPr>
              <a:t>St Gregory’s Primary School</a:t>
            </a:r>
          </a:p>
        </p:txBody>
      </p:sp>
      <p:sp>
        <p:nvSpPr>
          <p:cNvPr id="3" name="Content Placeholder 2">
            <a:extLst>
              <a:ext uri="{FF2B5EF4-FFF2-40B4-BE49-F238E27FC236}">
                <a16:creationId xmlns:a16="http://schemas.microsoft.com/office/drawing/2014/main" id="{1EC5B657-5A64-5835-146F-76CFE1F232E9}"/>
              </a:ext>
            </a:extLst>
          </p:cNvPr>
          <p:cNvSpPr>
            <a:spLocks noGrp="1"/>
          </p:cNvSpPr>
          <p:nvPr>
            <p:ph idx="1"/>
          </p:nvPr>
        </p:nvSpPr>
        <p:spPr>
          <a:xfrm>
            <a:off x="4234669" y="110347"/>
            <a:ext cx="6555347" cy="6352386"/>
          </a:xfrm>
        </p:spPr>
        <p:txBody>
          <a:bodyPr anchor="ctr">
            <a:noAutofit/>
          </a:bodyPr>
          <a:lstStyle/>
          <a:p>
            <a:pPr marL="109728" indent="0">
              <a:buNone/>
              <a:defRPr/>
            </a:pPr>
            <a:r>
              <a:rPr lang="en-GB" b="1" u="sng" dirty="0">
                <a:solidFill>
                  <a:srgbClr val="242852"/>
                </a:solidFill>
                <a:effectLst>
                  <a:outerShdw blurRad="31750" dist="25400" dir="5400000" algn="tl" rotWithShape="0">
                    <a:srgbClr val="000000">
                      <a:alpha val="25000"/>
                    </a:srgbClr>
                  </a:outerShdw>
                </a:effectLst>
                <a:latin typeface="Lucida Sans Unicode"/>
              </a:rPr>
              <a:t>Our Curriculum</a:t>
            </a:r>
            <a:endParaRPr lang="en-GB" altLang="en-US" b="1" dirty="0"/>
          </a:p>
          <a:p>
            <a:pPr marL="365760" indent="-256032" fontAlgn="auto">
              <a:spcAft>
                <a:spcPts val="0"/>
              </a:spcAft>
              <a:buFont typeface="Wingdings 3"/>
              <a:buChar char=""/>
              <a:defRPr/>
            </a:pPr>
            <a:r>
              <a:rPr lang="en-GB" sz="2400" dirty="0"/>
              <a:t>We will provide access to mathematical concepts for </a:t>
            </a:r>
            <a:r>
              <a:rPr lang="en-GB" sz="2400" b="1" dirty="0"/>
              <a:t>all</a:t>
            </a:r>
            <a:r>
              <a:rPr lang="en-GB" sz="2400" dirty="0"/>
              <a:t> children</a:t>
            </a:r>
          </a:p>
          <a:p>
            <a:pPr marL="365760" indent="-256032" fontAlgn="auto">
              <a:spcAft>
                <a:spcPts val="0"/>
              </a:spcAft>
              <a:buFont typeface="Wingdings 3"/>
              <a:buChar char=""/>
              <a:defRPr/>
            </a:pPr>
            <a:r>
              <a:rPr lang="en-GB" sz="2400" dirty="0"/>
              <a:t>Pupils should make connections in mathematics</a:t>
            </a:r>
          </a:p>
          <a:p>
            <a:pPr marL="365760" indent="-256032" fontAlgn="auto">
              <a:spcAft>
                <a:spcPts val="0"/>
              </a:spcAft>
              <a:buFont typeface="Wingdings 3"/>
              <a:buChar char=""/>
              <a:defRPr/>
            </a:pPr>
            <a:r>
              <a:rPr lang="en-GB" sz="2400" dirty="0"/>
              <a:t>Use representations to support learning</a:t>
            </a:r>
          </a:p>
          <a:p>
            <a:pPr marL="365760" indent="-256032" fontAlgn="auto">
              <a:spcAft>
                <a:spcPts val="0"/>
              </a:spcAft>
              <a:buFont typeface="Wingdings 3"/>
              <a:buChar char=""/>
              <a:defRPr/>
            </a:pPr>
            <a:r>
              <a:rPr lang="en-GB" sz="2400" b="1" dirty="0"/>
              <a:t>Deep</a:t>
            </a:r>
            <a:r>
              <a:rPr lang="en-GB" sz="2400" dirty="0"/>
              <a:t> rather than superficial learning – no more pushing on our able pupils but ensuring mastery and depth through reasoning.</a:t>
            </a:r>
          </a:p>
          <a:p>
            <a:pPr marL="365760" indent="-256032" fontAlgn="auto">
              <a:spcAft>
                <a:spcPts val="0"/>
              </a:spcAft>
              <a:buFont typeface="Wingdings 3"/>
              <a:buChar char=""/>
              <a:defRPr/>
            </a:pPr>
            <a:r>
              <a:rPr lang="en-GB" sz="2400" dirty="0"/>
              <a:t>Calculating with confidence</a:t>
            </a:r>
          </a:p>
          <a:p>
            <a:pPr marL="365760" indent="-256032" fontAlgn="auto">
              <a:spcAft>
                <a:spcPts val="0"/>
              </a:spcAft>
              <a:buFont typeface="Wingdings 3"/>
              <a:buChar char=""/>
              <a:defRPr/>
            </a:pPr>
            <a:r>
              <a:rPr lang="en-GB" sz="2400" dirty="0"/>
              <a:t>We teach the key number and operation skills at the start of the year to underpin the other areas of maths.</a:t>
            </a:r>
          </a:p>
          <a:p>
            <a:pPr marL="0" indent="0">
              <a:buNone/>
            </a:pPr>
            <a:r>
              <a:rPr lang="en-GB" sz="2400" i="1" dirty="0"/>
              <a:t>We follow the ‘mastery’ approach:</a:t>
            </a:r>
          </a:p>
          <a:p>
            <a:pPr marL="0" indent="0">
              <a:buNone/>
            </a:pPr>
            <a:r>
              <a:rPr lang="en-GB" sz="2400" i="1" dirty="0"/>
              <a:t>Children will master a skill so they will be fluent enough to apply in different ways and be able to explain a concept.</a:t>
            </a:r>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Tree>
    <p:extLst>
      <p:ext uri="{BB962C8B-B14F-4D97-AF65-F5344CB8AC3E}">
        <p14:creationId xmlns:p14="http://schemas.microsoft.com/office/powerpoint/2010/main" val="7920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BE63-3AEF-C64A-302F-1C3F052E8EDA}"/>
              </a:ext>
            </a:extLst>
          </p:cNvPr>
          <p:cNvSpPr>
            <a:spLocks noGrp="1"/>
          </p:cNvSpPr>
          <p:nvPr>
            <p:ph type="title"/>
          </p:nvPr>
        </p:nvSpPr>
        <p:spPr/>
        <p:txBody>
          <a:bodyPr/>
          <a:lstStyle/>
          <a:p>
            <a:r>
              <a:rPr lang="en-GB" dirty="0"/>
              <a:t>LO: Add several 1-digit numbers</a:t>
            </a:r>
          </a:p>
        </p:txBody>
      </p:sp>
      <p:sp>
        <p:nvSpPr>
          <p:cNvPr id="3" name="Content Placeholder 2">
            <a:extLst>
              <a:ext uri="{FF2B5EF4-FFF2-40B4-BE49-F238E27FC236}">
                <a16:creationId xmlns:a16="http://schemas.microsoft.com/office/drawing/2014/main" id="{4726CEE1-E158-6F8F-9D12-F3D48723E77B}"/>
              </a:ext>
            </a:extLst>
          </p:cNvPr>
          <p:cNvSpPr>
            <a:spLocks noGrp="1"/>
          </p:cNvSpPr>
          <p:nvPr>
            <p:ph idx="1"/>
          </p:nvPr>
        </p:nvSpPr>
        <p:spPr/>
        <p:txBody>
          <a:bodyPr/>
          <a:lstStyle/>
          <a:p>
            <a:r>
              <a:rPr lang="en-GB" dirty="0"/>
              <a:t>Low-threshold/high-ceiling</a:t>
            </a:r>
          </a:p>
          <a:p>
            <a:endParaRPr lang="en-GB" dirty="0"/>
          </a:p>
        </p:txBody>
      </p:sp>
    </p:spTree>
    <p:extLst>
      <p:ext uri="{BB962C8B-B14F-4D97-AF65-F5344CB8AC3E}">
        <p14:creationId xmlns:p14="http://schemas.microsoft.com/office/powerpoint/2010/main" val="381214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466722" y="586855"/>
            <a:ext cx="3201366" cy="3387497"/>
          </a:xfrm>
        </p:spPr>
        <p:txBody>
          <a:bodyPr anchor="b">
            <a:normAutofit/>
          </a:bodyPr>
          <a:lstStyle/>
          <a:p>
            <a:r>
              <a:rPr lang="en-GB" sz="2800" dirty="0">
                <a:solidFill>
                  <a:srgbClr val="FFFFFF"/>
                </a:solidFill>
              </a:rPr>
              <a:t>Maths at</a:t>
            </a:r>
            <a:br>
              <a:rPr lang="en-GB" sz="2800" dirty="0">
                <a:solidFill>
                  <a:srgbClr val="FFFFFF"/>
                </a:solidFill>
              </a:rPr>
            </a:br>
            <a:r>
              <a:rPr lang="en-GB" sz="2800" dirty="0">
                <a:solidFill>
                  <a:srgbClr val="FFFFFF"/>
                </a:solidFill>
              </a:rPr>
              <a:t>St Gregory’s Primary School</a:t>
            </a:r>
            <a:endParaRPr lang="en-GB" sz="4000" dirty="0">
              <a:solidFill>
                <a:srgbClr val="FFFFFF"/>
              </a:solidFill>
            </a:endParaRPr>
          </a:p>
        </p:txBody>
      </p:sp>
      <p:sp>
        <p:nvSpPr>
          <p:cNvPr id="3" name="Content Placeholder 2">
            <a:extLst>
              <a:ext uri="{FF2B5EF4-FFF2-40B4-BE49-F238E27FC236}">
                <a16:creationId xmlns:a16="http://schemas.microsoft.com/office/drawing/2014/main" id="{1EC5B657-5A64-5835-146F-76CFE1F232E9}"/>
              </a:ext>
            </a:extLst>
          </p:cNvPr>
          <p:cNvSpPr>
            <a:spLocks noGrp="1"/>
          </p:cNvSpPr>
          <p:nvPr>
            <p:ph idx="1"/>
          </p:nvPr>
        </p:nvSpPr>
        <p:spPr>
          <a:xfrm>
            <a:off x="4367695" y="337625"/>
            <a:ext cx="6555347" cy="6330461"/>
          </a:xfrm>
        </p:spPr>
        <p:txBody>
          <a:bodyPr anchor="ctr">
            <a:normAutofit lnSpcReduction="10000"/>
          </a:bodyPr>
          <a:lstStyle/>
          <a:p>
            <a:pPr marL="109728" indent="0" fontAlgn="auto">
              <a:spcAft>
                <a:spcPts val="0"/>
              </a:spcAft>
              <a:buNone/>
              <a:defRPr/>
            </a:pPr>
            <a:r>
              <a:rPr lang="en-GB" sz="3000" dirty="0"/>
              <a:t>Key Stage 1</a:t>
            </a:r>
          </a:p>
          <a:p>
            <a:pPr marL="365760" indent="-256032" fontAlgn="auto">
              <a:spcAft>
                <a:spcPts val="0"/>
              </a:spcAft>
              <a:buFont typeface="Wingdings 3"/>
              <a:buChar char=""/>
              <a:defRPr/>
            </a:pPr>
            <a:r>
              <a:rPr lang="en-GB" sz="3000" dirty="0"/>
              <a:t>The primary focus of maths teaching in KS1 is to ensure that pupils develop confidence and mental fluency with whole numbers, counting and place value.  This should involve working with numerals, words and four operations, including using practical resources (e.g. concrete objects and measuring tools)</a:t>
            </a:r>
          </a:p>
          <a:p>
            <a:pPr marL="365760" indent="-256032" fontAlgn="auto">
              <a:spcAft>
                <a:spcPts val="0"/>
              </a:spcAft>
              <a:buFont typeface="Wingdings 3"/>
              <a:buChar char=""/>
              <a:defRPr/>
            </a:pPr>
            <a:r>
              <a:rPr lang="en-GB" sz="3000" dirty="0"/>
              <a:t>By the end of Y2, pupils should know the number bonds to 20, be precise in using and understanding place value. An emphasis on practice at this early stage will aid fluency.</a:t>
            </a:r>
          </a:p>
          <a:p>
            <a:pPr marL="0" indent="0">
              <a:buNone/>
            </a:pPr>
            <a:endParaRPr lang="en-GB" sz="3600" dirty="0"/>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Tree>
    <p:extLst>
      <p:ext uri="{BB962C8B-B14F-4D97-AF65-F5344CB8AC3E}">
        <p14:creationId xmlns:p14="http://schemas.microsoft.com/office/powerpoint/2010/main" val="21340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466722" y="586855"/>
            <a:ext cx="3201366" cy="3387497"/>
          </a:xfrm>
        </p:spPr>
        <p:txBody>
          <a:bodyPr anchor="b">
            <a:normAutofit/>
          </a:bodyPr>
          <a:lstStyle/>
          <a:p>
            <a:r>
              <a:rPr lang="en-GB" sz="2800" dirty="0">
                <a:solidFill>
                  <a:srgbClr val="FFFFFF"/>
                </a:solidFill>
              </a:rPr>
              <a:t>Maths at</a:t>
            </a:r>
            <a:br>
              <a:rPr lang="en-GB" sz="2800" dirty="0">
                <a:solidFill>
                  <a:srgbClr val="FFFFFF"/>
                </a:solidFill>
              </a:rPr>
            </a:br>
            <a:r>
              <a:rPr lang="en-GB" sz="2800" dirty="0">
                <a:solidFill>
                  <a:srgbClr val="FFFFFF"/>
                </a:solidFill>
              </a:rPr>
              <a:t>St Gregory’s Primary School</a:t>
            </a:r>
            <a:endParaRPr lang="en-GB" sz="4000" dirty="0">
              <a:solidFill>
                <a:srgbClr val="FFFFFF"/>
              </a:solidFill>
            </a:endParaRPr>
          </a:p>
        </p:txBody>
      </p:sp>
      <p:sp>
        <p:nvSpPr>
          <p:cNvPr id="3" name="Content Placeholder 2">
            <a:extLst>
              <a:ext uri="{FF2B5EF4-FFF2-40B4-BE49-F238E27FC236}">
                <a16:creationId xmlns:a16="http://schemas.microsoft.com/office/drawing/2014/main" id="{1EC5B657-5A64-5835-146F-76CFE1F232E9}"/>
              </a:ext>
            </a:extLst>
          </p:cNvPr>
          <p:cNvSpPr>
            <a:spLocks noGrp="1"/>
          </p:cNvSpPr>
          <p:nvPr>
            <p:ph idx="1"/>
          </p:nvPr>
        </p:nvSpPr>
        <p:spPr>
          <a:xfrm>
            <a:off x="4367695" y="110347"/>
            <a:ext cx="6555347" cy="6557739"/>
          </a:xfrm>
        </p:spPr>
        <p:txBody>
          <a:bodyPr anchor="ctr">
            <a:normAutofit/>
          </a:bodyPr>
          <a:lstStyle/>
          <a:p>
            <a:pPr marL="365760" lvl="0" indent="-256032">
              <a:lnSpc>
                <a:spcPct val="100000"/>
              </a:lnSpc>
              <a:spcBef>
                <a:spcPts val="400"/>
              </a:spcBef>
              <a:buClr>
                <a:srgbClr val="629DD1"/>
              </a:buClr>
              <a:buSzPct val="68000"/>
              <a:buFont typeface="Wingdings 3"/>
              <a:buChar char=""/>
              <a:defRPr/>
            </a:pPr>
            <a:endParaRPr lang="en-US" sz="2700" dirty="0">
              <a:solidFill>
                <a:prstClr val="black"/>
              </a:solidFill>
              <a:latin typeface="Lucida Sans Unicode"/>
            </a:endParaRPr>
          </a:p>
          <a:p>
            <a:pPr marL="365760" lvl="0" indent="-256032">
              <a:lnSpc>
                <a:spcPct val="100000"/>
              </a:lnSpc>
              <a:spcBef>
                <a:spcPts val="400"/>
              </a:spcBef>
              <a:buClr>
                <a:srgbClr val="629DD1"/>
              </a:buClr>
              <a:buSzPct val="68000"/>
              <a:buFont typeface="Wingdings 3"/>
              <a:buChar char=""/>
              <a:defRPr/>
            </a:pPr>
            <a:r>
              <a:rPr lang="en-US" sz="2700" dirty="0">
                <a:solidFill>
                  <a:prstClr val="black"/>
                </a:solidFill>
                <a:latin typeface="Lucida Sans Unicode"/>
              </a:rPr>
              <a:t>Lower Key stage 2</a:t>
            </a:r>
            <a:endParaRPr lang="en-GB" sz="2700" dirty="0">
              <a:solidFill>
                <a:prstClr val="black"/>
              </a:solidFill>
              <a:latin typeface="Lucida Sans Unicode"/>
            </a:endParaRPr>
          </a:p>
          <a:p>
            <a:pPr marL="365760" lvl="0" indent="-256032">
              <a:lnSpc>
                <a:spcPct val="100000"/>
              </a:lnSpc>
              <a:spcBef>
                <a:spcPts val="400"/>
              </a:spcBef>
              <a:buClr>
                <a:srgbClr val="629DD1"/>
              </a:buClr>
              <a:buSzPct val="68000"/>
              <a:buFont typeface="Wingdings 3"/>
              <a:buChar char=""/>
              <a:defRPr/>
            </a:pPr>
            <a:r>
              <a:rPr lang="en-GB" sz="2700" dirty="0">
                <a:solidFill>
                  <a:prstClr val="black"/>
                </a:solidFill>
                <a:latin typeface="Lucida Sans Unicode"/>
              </a:rPr>
              <a:t>Ensure that pupils become </a:t>
            </a:r>
            <a:r>
              <a:rPr lang="en-GB" sz="2700" dirty="0">
                <a:solidFill>
                  <a:prstClr val="black"/>
                </a:solidFill>
                <a:highlight>
                  <a:srgbClr val="FFFF00"/>
                </a:highlight>
                <a:latin typeface="Lucida Sans Unicode"/>
              </a:rPr>
              <a:t>increasingly fluent with whole numbers and the four operations, including number facts and the concept of place value.</a:t>
            </a:r>
            <a:r>
              <a:rPr lang="en-GB" sz="2700" dirty="0">
                <a:solidFill>
                  <a:prstClr val="black"/>
                </a:solidFill>
                <a:latin typeface="Lucida Sans Unicode"/>
              </a:rPr>
              <a:t> This should ensure that pupils develop efficient mental methods and perform calculations accurately with increasingly large whole numbers.</a:t>
            </a:r>
          </a:p>
          <a:p>
            <a:pPr marL="365760" lvl="0" indent="-256032">
              <a:lnSpc>
                <a:spcPct val="100000"/>
              </a:lnSpc>
              <a:spcBef>
                <a:spcPts val="400"/>
              </a:spcBef>
              <a:buClr>
                <a:srgbClr val="629DD1"/>
              </a:buClr>
              <a:buSzPct val="68000"/>
              <a:buFont typeface="Wingdings 3"/>
              <a:buChar char=""/>
              <a:defRPr/>
            </a:pPr>
            <a:r>
              <a:rPr lang="en-GB" sz="2700" dirty="0">
                <a:solidFill>
                  <a:prstClr val="black"/>
                </a:solidFill>
                <a:highlight>
                  <a:srgbClr val="FFFF00"/>
                </a:highlight>
                <a:latin typeface="Lucida Sans Unicode"/>
              </a:rPr>
              <a:t>By the end of Y4, pupils should have memorised their tables up to and including the x12 and show precision and fluency in their work.</a:t>
            </a:r>
          </a:p>
          <a:p>
            <a:pPr marL="0" indent="0">
              <a:buNone/>
            </a:pPr>
            <a:endParaRPr lang="en-GB" sz="3600" dirty="0"/>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Tree>
    <p:extLst>
      <p:ext uri="{BB962C8B-B14F-4D97-AF65-F5344CB8AC3E}">
        <p14:creationId xmlns:p14="http://schemas.microsoft.com/office/powerpoint/2010/main" val="782062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3A16-D7AC-50BC-5FCC-ACF8CAE00DC0}"/>
              </a:ext>
            </a:extLst>
          </p:cNvPr>
          <p:cNvSpPr>
            <a:spLocks noGrp="1"/>
          </p:cNvSpPr>
          <p:nvPr>
            <p:ph type="title"/>
          </p:nvPr>
        </p:nvSpPr>
        <p:spPr/>
        <p:txBody>
          <a:bodyPr/>
          <a:lstStyle/>
          <a:p>
            <a:r>
              <a:rPr lang="en-GB" dirty="0"/>
              <a:t>Practising Fluency/Basic Skills</a:t>
            </a:r>
          </a:p>
        </p:txBody>
      </p:sp>
      <p:sp>
        <p:nvSpPr>
          <p:cNvPr id="3" name="Content Placeholder 2">
            <a:extLst>
              <a:ext uri="{FF2B5EF4-FFF2-40B4-BE49-F238E27FC236}">
                <a16:creationId xmlns:a16="http://schemas.microsoft.com/office/drawing/2014/main" id="{A355082A-10F2-E1C6-A811-0BF52DB0F66F}"/>
              </a:ext>
            </a:extLst>
          </p:cNvPr>
          <p:cNvSpPr>
            <a:spLocks noGrp="1"/>
          </p:cNvSpPr>
          <p:nvPr>
            <p:ph idx="1"/>
          </p:nvPr>
        </p:nvSpPr>
        <p:spPr/>
        <p:txBody>
          <a:bodyPr/>
          <a:lstStyle/>
          <a:p>
            <a:r>
              <a:rPr lang="en-GB" dirty="0"/>
              <a:t>Hit the Button Maths</a:t>
            </a:r>
          </a:p>
          <a:p>
            <a:r>
              <a:rPr lang="en-GB" dirty="0" err="1"/>
              <a:t>Squeebles</a:t>
            </a:r>
            <a:endParaRPr lang="en-GB" dirty="0"/>
          </a:p>
          <a:p>
            <a:r>
              <a:rPr lang="en-GB" dirty="0"/>
              <a:t>TTRS</a:t>
            </a:r>
          </a:p>
        </p:txBody>
      </p:sp>
    </p:spTree>
    <p:extLst>
      <p:ext uri="{BB962C8B-B14F-4D97-AF65-F5344CB8AC3E}">
        <p14:creationId xmlns:p14="http://schemas.microsoft.com/office/powerpoint/2010/main" val="19203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Maths at St Gregory’s </a:t>
            </a:r>
          </a:p>
        </p:txBody>
      </p:sp>
      <p:sp>
        <p:nvSpPr>
          <p:cNvPr id="3" name="Content Placeholder 2">
            <a:extLst>
              <a:ext uri="{FF2B5EF4-FFF2-40B4-BE49-F238E27FC236}">
                <a16:creationId xmlns:a16="http://schemas.microsoft.com/office/drawing/2014/main" id="{1EC5B657-5A64-5835-146F-76CFE1F232E9}"/>
              </a:ext>
            </a:extLst>
          </p:cNvPr>
          <p:cNvSpPr>
            <a:spLocks noGrp="1"/>
          </p:cNvSpPr>
          <p:nvPr>
            <p:ph idx="1"/>
          </p:nvPr>
        </p:nvSpPr>
        <p:spPr>
          <a:xfrm>
            <a:off x="4367695" y="337625"/>
            <a:ext cx="6555347" cy="6330461"/>
          </a:xfrm>
        </p:spPr>
        <p:txBody>
          <a:bodyPr anchor="ctr">
            <a:normAutofit/>
          </a:bodyPr>
          <a:lstStyle/>
          <a:p>
            <a:pPr marL="109728" lvl="0" indent="0">
              <a:lnSpc>
                <a:spcPct val="100000"/>
              </a:lnSpc>
              <a:spcBef>
                <a:spcPts val="400"/>
              </a:spcBef>
              <a:buClr>
                <a:srgbClr val="629DD1"/>
              </a:buClr>
              <a:buSzPct val="68000"/>
              <a:buNone/>
              <a:defRPr/>
            </a:pPr>
            <a:r>
              <a:rPr lang="en-US" sz="2700" b="1" dirty="0">
                <a:solidFill>
                  <a:prstClr val="black"/>
                </a:solidFill>
                <a:latin typeface="Calibri" panose="020F0502020204030204" pitchFamily="34" charset="0"/>
                <a:cs typeface="Calibri" panose="020F0502020204030204" pitchFamily="34" charset="0"/>
              </a:rPr>
              <a:t>Upper Key Stage 2</a:t>
            </a:r>
            <a:endParaRPr lang="en-GB" sz="2700" b="1" dirty="0">
              <a:solidFill>
                <a:prstClr val="black"/>
              </a:solidFill>
              <a:latin typeface="Calibri" panose="020F0502020204030204" pitchFamily="34" charset="0"/>
              <a:cs typeface="Calibri" panose="020F0502020204030204" pitchFamily="34" charset="0"/>
            </a:endParaRPr>
          </a:p>
          <a:p>
            <a:pPr marL="365760" lvl="0" indent="-256032">
              <a:lnSpc>
                <a:spcPct val="100000"/>
              </a:lnSpc>
              <a:spcBef>
                <a:spcPts val="400"/>
              </a:spcBef>
              <a:buClr>
                <a:srgbClr val="629DD1"/>
              </a:buClr>
              <a:buSzPct val="68000"/>
              <a:buFont typeface="Wingdings 3"/>
              <a:buChar char=""/>
              <a:defRPr/>
            </a:pPr>
            <a:r>
              <a:rPr lang="en-GB" sz="2700" dirty="0">
                <a:solidFill>
                  <a:prstClr val="black"/>
                </a:solidFill>
                <a:latin typeface="Calibri" panose="020F0502020204030204" pitchFamily="34" charset="0"/>
                <a:cs typeface="Calibri" panose="020F0502020204030204" pitchFamily="34" charset="0"/>
              </a:rPr>
              <a:t>Ensure that pupils extend their understanding of the number system and place value to include larger integers. This should develop the connections that pupils make between multiplication and division with fractions, decimals, percentages and ratio.</a:t>
            </a:r>
          </a:p>
          <a:p>
            <a:pPr marL="365760" lvl="0" indent="-256032">
              <a:lnSpc>
                <a:spcPct val="100000"/>
              </a:lnSpc>
              <a:spcBef>
                <a:spcPts val="400"/>
              </a:spcBef>
              <a:buClr>
                <a:srgbClr val="629DD1"/>
              </a:buClr>
              <a:buSzPct val="68000"/>
              <a:buFont typeface="Wingdings 3"/>
              <a:buChar char=""/>
              <a:defRPr/>
            </a:pPr>
            <a:r>
              <a:rPr lang="en-GB" sz="2700" dirty="0">
                <a:solidFill>
                  <a:prstClr val="black"/>
                </a:solidFill>
                <a:latin typeface="Calibri" panose="020F0502020204030204" pitchFamily="34" charset="0"/>
                <a:cs typeface="Calibri" panose="020F0502020204030204" pitchFamily="34" charset="0"/>
              </a:rPr>
              <a:t>By the end of Y6, pupils should be fluent in written methods for all 4 operations, including long division and long multiplication, and in working with fractions, decimals and percentages.</a:t>
            </a:r>
          </a:p>
          <a:p>
            <a:pPr marL="0" indent="0">
              <a:buNone/>
            </a:pPr>
            <a:endParaRPr lang="en-GB" sz="3600" dirty="0"/>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Tree>
    <p:extLst>
      <p:ext uri="{BB962C8B-B14F-4D97-AF65-F5344CB8AC3E}">
        <p14:creationId xmlns:p14="http://schemas.microsoft.com/office/powerpoint/2010/main" val="1212871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466722" y="586855"/>
            <a:ext cx="3201366" cy="3387497"/>
          </a:xfrm>
        </p:spPr>
        <p:txBody>
          <a:bodyPr anchor="b">
            <a:normAutofit/>
          </a:bodyPr>
          <a:lstStyle/>
          <a:p>
            <a:r>
              <a:rPr lang="en-GB" sz="4000" dirty="0">
                <a:solidFill>
                  <a:srgbClr val="FFFFFF"/>
                </a:solidFill>
              </a:rPr>
              <a:t>Maths at home </a:t>
            </a:r>
          </a:p>
        </p:txBody>
      </p:sp>
      <p:sp>
        <p:nvSpPr>
          <p:cNvPr id="3" name="Content Placeholder 2">
            <a:extLst>
              <a:ext uri="{FF2B5EF4-FFF2-40B4-BE49-F238E27FC236}">
                <a16:creationId xmlns:a16="http://schemas.microsoft.com/office/drawing/2014/main" id="{1EC5B657-5A64-5835-146F-76CFE1F232E9}"/>
              </a:ext>
            </a:extLst>
          </p:cNvPr>
          <p:cNvSpPr>
            <a:spLocks noGrp="1"/>
          </p:cNvSpPr>
          <p:nvPr>
            <p:ph idx="1"/>
          </p:nvPr>
        </p:nvSpPr>
        <p:spPr>
          <a:xfrm>
            <a:off x="4598604" y="411516"/>
            <a:ext cx="6555347" cy="6330461"/>
          </a:xfrm>
        </p:spPr>
        <p:txBody>
          <a:bodyPr anchor="ctr">
            <a:normAutofit/>
          </a:bodyPr>
          <a:lstStyle/>
          <a:p>
            <a:pPr marL="109728" lvl="0" indent="0">
              <a:lnSpc>
                <a:spcPct val="100000"/>
              </a:lnSpc>
              <a:spcBef>
                <a:spcPts val="400"/>
              </a:spcBef>
              <a:buClr>
                <a:srgbClr val="629DD1"/>
              </a:buClr>
              <a:buSzPct val="68000"/>
              <a:buNone/>
              <a:defRPr/>
            </a:pPr>
            <a:r>
              <a:rPr lang="en-US" sz="2300" b="1" dirty="0">
                <a:solidFill>
                  <a:prstClr val="black"/>
                </a:solidFill>
                <a:latin typeface="Calibri" panose="020F0502020204030204" pitchFamily="34" charset="0"/>
                <a:cs typeface="Calibri" panose="020F0502020204030204" pitchFamily="34" charset="0"/>
              </a:rPr>
              <a:t>What you can do at home:</a:t>
            </a:r>
            <a:endParaRPr lang="en-GB" sz="2300" b="1" dirty="0">
              <a:solidFill>
                <a:prstClr val="black"/>
              </a:solidFill>
              <a:latin typeface="Calibri" panose="020F0502020204030204" pitchFamily="34" charset="0"/>
              <a:cs typeface="Calibri" panose="020F0502020204030204" pitchFamily="34" charset="0"/>
            </a:endParaRPr>
          </a:p>
          <a:p>
            <a:pPr marL="452628" lvl="0" indent="-342900">
              <a:lnSpc>
                <a:spcPct val="100000"/>
              </a:lnSpc>
              <a:spcBef>
                <a:spcPts val="400"/>
              </a:spcBef>
              <a:buClr>
                <a:srgbClr val="629DD1"/>
              </a:buClr>
              <a:buSzPct val="68000"/>
              <a:defRPr/>
            </a:pPr>
            <a:r>
              <a:rPr lang="en-GB" sz="2300" dirty="0">
                <a:solidFill>
                  <a:prstClr val="black"/>
                </a:solidFill>
                <a:latin typeface="Calibri" panose="020F0502020204030204" pitchFamily="34" charset="0"/>
                <a:cs typeface="Calibri" panose="020F0502020204030204" pitchFamily="34" charset="0"/>
              </a:rPr>
              <a:t>Encourage your children to complete their homework (remember it’s there to consolidate their learning).</a:t>
            </a:r>
          </a:p>
          <a:p>
            <a:pPr marL="452628" lvl="0" indent="-342900">
              <a:lnSpc>
                <a:spcPct val="100000"/>
              </a:lnSpc>
              <a:spcBef>
                <a:spcPts val="400"/>
              </a:spcBef>
              <a:buClr>
                <a:srgbClr val="629DD1"/>
              </a:buClr>
              <a:buSzPct val="68000"/>
              <a:defRPr/>
            </a:pPr>
            <a:r>
              <a:rPr lang="en-GB" sz="2300" dirty="0">
                <a:solidFill>
                  <a:prstClr val="black"/>
                </a:solidFill>
                <a:latin typeface="Calibri" panose="020F0502020204030204" pitchFamily="34" charset="0"/>
                <a:cs typeface="Calibri" panose="020F0502020204030204" pitchFamily="34" charset="0"/>
              </a:rPr>
              <a:t>Talk to your children about maths in the real world – money, time and measures.</a:t>
            </a:r>
          </a:p>
          <a:p>
            <a:pPr marL="452628" lvl="0" indent="-342900">
              <a:lnSpc>
                <a:spcPct val="100000"/>
              </a:lnSpc>
              <a:spcBef>
                <a:spcPts val="400"/>
              </a:spcBef>
              <a:buClr>
                <a:srgbClr val="629DD1"/>
              </a:buClr>
              <a:buSzPct val="68000"/>
              <a:defRPr/>
            </a:pPr>
            <a:r>
              <a:rPr lang="en-GB" sz="2300" dirty="0">
                <a:solidFill>
                  <a:prstClr val="black"/>
                </a:solidFill>
                <a:latin typeface="Calibri" panose="020F0502020204030204" pitchFamily="34" charset="0"/>
                <a:cs typeface="Calibri" panose="020F0502020204030204" pitchFamily="34" charset="0"/>
              </a:rPr>
              <a:t>Help them know their times tables facts (not just counting up in different amounts).</a:t>
            </a:r>
          </a:p>
          <a:p>
            <a:pPr marL="452628" lvl="0" indent="-342900">
              <a:lnSpc>
                <a:spcPct val="100000"/>
              </a:lnSpc>
              <a:spcBef>
                <a:spcPts val="400"/>
              </a:spcBef>
              <a:buClr>
                <a:srgbClr val="629DD1"/>
              </a:buClr>
              <a:buSzPct val="68000"/>
              <a:defRPr/>
            </a:pPr>
            <a:r>
              <a:rPr lang="en-GB" sz="2300" dirty="0">
                <a:solidFill>
                  <a:prstClr val="black"/>
                </a:solidFill>
                <a:latin typeface="Calibri" panose="020F0502020204030204" pitchFamily="34" charset="0"/>
                <a:cs typeface="Calibri" panose="020F0502020204030204" pitchFamily="34" charset="0"/>
              </a:rPr>
              <a:t>Download and print off resources and extra worksheets from the internet.</a:t>
            </a:r>
          </a:p>
          <a:p>
            <a:pPr marL="452628" lvl="0" indent="-342900">
              <a:lnSpc>
                <a:spcPct val="100000"/>
              </a:lnSpc>
              <a:spcBef>
                <a:spcPts val="400"/>
              </a:spcBef>
              <a:buClr>
                <a:srgbClr val="629DD1"/>
              </a:buClr>
              <a:buSzPct val="68000"/>
              <a:defRPr/>
            </a:pPr>
            <a:r>
              <a:rPr lang="en-GB" sz="2300" dirty="0">
                <a:solidFill>
                  <a:prstClr val="black"/>
                </a:solidFill>
                <a:latin typeface="Calibri" panose="020F0502020204030204" pitchFamily="34" charset="0"/>
                <a:cs typeface="Calibri" panose="020F0502020204030204" pitchFamily="34" charset="0"/>
              </a:rPr>
              <a:t>Use the methods they know, so it helps rather than confuses your children. </a:t>
            </a:r>
          </a:p>
          <a:p>
            <a:pPr marL="452628" lvl="0" indent="-342900">
              <a:lnSpc>
                <a:spcPct val="100000"/>
              </a:lnSpc>
              <a:spcBef>
                <a:spcPts val="400"/>
              </a:spcBef>
              <a:buClr>
                <a:srgbClr val="629DD1"/>
              </a:buClr>
              <a:buSzPct val="68000"/>
              <a:defRPr/>
            </a:pPr>
            <a:r>
              <a:rPr lang="en-GB" sz="2300" dirty="0">
                <a:solidFill>
                  <a:prstClr val="black"/>
                </a:solidFill>
                <a:latin typeface="Calibri" panose="020F0502020204030204" pitchFamily="34" charset="0"/>
                <a:cs typeface="Calibri" panose="020F0502020204030204" pitchFamily="34" charset="0"/>
              </a:rPr>
              <a:t>Refer to our website for maths calculation methods.</a:t>
            </a:r>
            <a:endParaRPr lang="en-GB" sz="3600" dirty="0">
              <a:latin typeface="Calibri" panose="020F0502020204030204" pitchFamily="34" charset="0"/>
              <a:cs typeface="Calibri" panose="020F0502020204030204" pitchFamily="34" charset="0"/>
            </a:endParaRPr>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Tree>
    <p:extLst>
      <p:ext uri="{BB962C8B-B14F-4D97-AF65-F5344CB8AC3E}">
        <p14:creationId xmlns:p14="http://schemas.microsoft.com/office/powerpoint/2010/main" val="314684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C16CE8-310F-4719-EB48-E7DD8629ECB9}"/>
              </a:ext>
            </a:extLst>
          </p:cNvPr>
          <p:cNvSpPr>
            <a:spLocks noGrp="1"/>
          </p:cNvSpPr>
          <p:nvPr>
            <p:ph type="title"/>
          </p:nvPr>
        </p:nvSpPr>
        <p:spPr>
          <a:xfrm>
            <a:off x="826396" y="586855"/>
            <a:ext cx="4230100" cy="3387497"/>
          </a:xfrm>
        </p:spPr>
        <p:txBody>
          <a:bodyPr anchor="b">
            <a:normAutofit/>
          </a:bodyPr>
          <a:lstStyle/>
          <a:p>
            <a:pPr algn="r"/>
            <a:r>
              <a:rPr lang="en-GB" sz="4000" dirty="0">
                <a:solidFill>
                  <a:srgbClr val="FFFFFF"/>
                </a:solidFill>
              </a:rPr>
              <a:t>White Rose Maths at home</a:t>
            </a:r>
          </a:p>
        </p:txBody>
      </p:sp>
      <p:sp>
        <p:nvSpPr>
          <p:cNvPr id="3" name="Content Placeholder 2">
            <a:extLst>
              <a:ext uri="{FF2B5EF4-FFF2-40B4-BE49-F238E27FC236}">
                <a16:creationId xmlns:a16="http://schemas.microsoft.com/office/drawing/2014/main" id="{CDA052B6-3409-3074-589E-B440B38FA2AE}"/>
              </a:ext>
            </a:extLst>
          </p:cNvPr>
          <p:cNvSpPr>
            <a:spLocks noGrp="1"/>
          </p:cNvSpPr>
          <p:nvPr>
            <p:ph idx="1"/>
          </p:nvPr>
        </p:nvSpPr>
        <p:spPr>
          <a:xfrm>
            <a:off x="6503158" y="649480"/>
            <a:ext cx="4862447" cy="5546047"/>
          </a:xfrm>
        </p:spPr>
        <p:txBody>
          <a:bodyPr anchor="ctr">
            <a:normAutofit/>
          </a:bodyPr>
          <a:lstStyle/>
          <a:p>
            <a:pPr marL="0" indent="0">
              <a:buNone/>
            </a:pPr>
            <a:r>
              <a:rPr lang="en-GB" sz="4000" dirty="0">
                <a:hlinkClick r:id="rId2"/>
              </a:rPr>
              <a:t>https://whiteroseeducation.com/parent-pupil-resources/maths/free-downloads</a:t>
            </a:r>
            <a:r>
              <a:rPr lang="en-GB" sz="4000" dirty="0"/>
              <a:t> </a:t>
            </a:r>
          </a:p>
        </p:txBody>
      </p:sp>
      <p:pic>
        <p:nvPicPr>
          <p:cNvPr id="4" name="Picture 3" descr="St Gregory's Catholic Primary School | South Shields">
            <a:extLst>
              <a:ext uri="{FF2B5EF4-FFF2-40B4-BE49-F238E27FC236}">
                <a16:creationId xmlns:a16="http://schemas.microsoft.com/office/drawing/2014/main" id="{5F7CDF42-D132-456A-02B2-177D91F93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61154" y="77021"/>
            <a:ext cx="1096029" cy="1096029"/>
          </a:xfrm>
          <a:prstGeom prst="rect">
            <a:avLst/>
          </a:prstGeom>
          <a:noFill/>
        </p:spPr>
      </p:pic>
    </p:spTree>
    <p:extLst>
      <p:ext uri="{BB962C8B-B14F-4D97-AF65-F5344CB8AC3E}">
        <p14:creationId xmlns:p14="http://schemas.microsoft.com/office/powerpoint/2010/main" val="412339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6FBDF-DDBE-50CB-4152-0AA7CAD736D9}"/>
              </a:ext>
            </a:extLst>
          </p:cNvPr>
          <p:cNvSpPr>
            <a:spLocks noGrp="1"/>
          </p:cNvSpPr>
          <p:nvPr>
            <p:ph type="title"/>
          </p:nvPr>
        </p:nvSpPr>
        <p:spPr/>
        <p:txBody>
          <a:bodyPr/>
          <a:lstStyle/>
          <a:p>
            <a:r>
              <a:rPr lang="en-GB" dirty="0"/>
              <a:t>Maths Framework Y3</a:t>
            </a:r>
          </a:p>
        </p:txBody>
      </p:sp>
      <p:sp>
        <p:nvSpPr>
          <p:cNvPr id="8" name="Content Placeholder 7">
            <a:extLst>
              <a:ext uri="{FF2B5EF4-FFF2-40B4-BE49-F238E27FC236}">
                <a16:creationId xmlns:a16="http://schemas.microsoft.com/office/drawing/2014/main" id="{A43B170E-6376-C4E1-E42B-19BDF1634B32}"/>
              </a:ext>
            </a:extLst>
          </p:cNvPr>
          <p:cNvSpPr>
            <a:spLocks noGrp="1"/>
          </p:cNvSpPr>
          <p:nvPr>
            <p:ph sz="half" idx="1"/>
          </p:nvPr>
        </p:nvSpPr>
        <p:spPr/>
        <p:txBody>
          <a:bodyPr/>
          <a:lstStyle/>
          <a:p>
            <a:endParaRPr lang="en-GB"/>
          </a:p>
        </p:txBody>
      </p:sp>
      <p:pic>
        <p:nvPicPr>
          <p:cNvPr id="11" name="Content Placeholder 10">
            <a:extLst>
              <a:ext uri="{FF2B5EF4-FFF2-40B4-BE49-F238E27FC236}">
                <a16:creationId xmlns:a16="http://schemas.microsoft.com/office/drawing/2014/main" id="{5F25EAB7-E943-D613-AEF2-417AB9C4CE12}"/>
              </a:ext>
            </a:extLst>
          </p:cNvPr>
          <p:cNvPicPr>
            <a:picLocks noGrp="1" noChangeAspect="1"/>
          </p:cNvPicPr>
          <p:nvPr>
            <p:ph sz="half" idx="2"/>
          </p:nvPr>
        </p:nvPicPr>
        <p:blipFill>
          <a:blip r:embed="rId2"/>
          <a:stretch>
            <a:fillRect/>
          </a:stretch>
        </p:blipFill>
        <p:spPr>
          <a:xfrm>
            <a:off x="6172202" y="103460"/>
            <a:ext cx="4821957" cy="3678974"/>
          </a:xfrm>
        </p:spPr>
      </p:pic>
      <p:pic>
        <p:nvPicPr>
          <p:cNvPr id="5" name="Picture 4">
            <a:extLst>
              <a:ext uri="{FF2B5EF4-FFF2-40B4-BE49-F238E27FC236}">
                <a16:creationId xmlns:a16="http://schemas.microsoft.com/office/drawing/2014/main" id="{FA3DAB5F-62CC-DE3E-70A1-6220F8E2330E}"/>
              </a:ext>
            </a:extLst>
          </p:cNvPr>
          <p:cNvPicPr>
            <a:picLocks noChangeAspect="1"/>
          </p:cNvPicPr>
          <p:nvPr/>
        </p:nvPicPr>
        <p:blipFill>
          <a:blip r:embed="rId3"/>
          <a:stretch>
            <a:fillRect/>
          </a:stretch>
        </p:blipFill>
        <p:spPr>
          <a:xfrm>
            <a:off x="362585" y="1942947"/>
            <a:ext cx="5781728" cy="2841499"/>
          </a:xfrm>
          <a:prstGeom prst="rect">
            <a:avLst/>
          </a:prstGeom>
        </p:spPr>
      </p:pic>
      <p:pic>
        <p:nvPicPr>
          <p:cNvPr id="15" name="Picture 14">
            <a:extLst>
              <a:ext uri="{FF2B5EF4-FFF2-40B4-BE49-F238E27FC236}">
                <a16:creationId xmlns:a16="http://schemas.microsoft.com/office/drawing/2014/main" id="{021D6A06-DBBD-9BE9-3C99-38AF83034040}"/>
              </a:ext>
            </a:extLst>
          </p:cNvPr>
          <p:cNvPicPr>
            <a:picLocks noChangeAspect="1"/>
          </p:cNvPicPr>
          <p:nvPr/>
        </p:nvPicPr>
        <p:blipFill>
          <a:blip r:embed="rId4"/>
          <a:stretch>
            <a:fillRect/>
          </a:stretch>
        </p:blipFill>
        <p:spPr>
          <a:xfrm>
            <a:off x="6268826" y="3855654"/>
            <a:ext cx="4725334" cy="2748357"/>
          </a:xfrm>
          <a:prstGeom prst="rect">
            <a:avLst/>
          </a:prstGeom>
        </p:spPr>
      </p:pic>
    </p:spTree>
    <p:extLst>
      <p:ext uri="{BB962C8B-B14F-4D97-AF65-F5344CB8AC3E}">
        <p14:creationId xmlns:p14="http://schemas.microsoft.com/office/powerpoint/2010/main" val="32472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DA162C-8BEE-F203-9E6B-24123E5FEB1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E63E48-6AF0-2C45-FAB4-87B806602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BD2BCC52-5907-F0E1-9BCC-4F95416CC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068288-12CC-32B2-A6D8-3F1AB2E8E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3419C5-DB8B-0A2C-7B9F-D4D2E5D12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D829936-0A92-71DB-B05E-FBE7A7CC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121DC222-9C79-A90A-81F2-3636CFBCF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ED97D928-6BD9-029F-9A78-07A8EDFBE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69787-E940-A7DF-BB01-D4A1A39BF15A}"/>
              </a:ext>
            </a:extLst>
          </p:cNvPr>
          <p:cNvSpPr>
            <a:spLocks noGrp="1"/>
          </p:cNvSpPr>
          <p:nvPr>
            <p:ph type="title"/>
          </p:nvPr>
        </p:nvSpPr>
        <p:spPr>
          <a:xfrm>
            <a:off x="466721" y="586855"/>
            <a:ext cx="3434251" cy="3387497"/>
          </a:xfrm>
        </p:spPr>
        <p:txBody>
          <a:bodyPr anchor="b">
            <a:normAutofit/>
          </a:bodyPr>
          <a:lstStyle/>
          <a:p>
            <a:pPr algn="r"/>
            <a:r>
              <a:rPr lang="en-GB" sz="3600" dirty="0">
                <a:solidFill>
                  <a:schemeClr val="bg1"/>
                </a:solidFill>
              </a:rPr>
              <a:t>Times Tables</a:t>
            </a:r>
          </a:p>
        </p:txBody>
      </p:sp>
      <p:sp>
        <p:nvSpPr>
          <p:cNvPr id="3" name="Content Placeholder 2">
            <a:extLst>
              <a:ext uri="{FF2B5EF4-FFF2-40B4-BE49-F238E27FC236}">
                <a16:creationId xmlns:a16="http://schemas.microsoft.com/office/drawing/2014/main" id="{B094BB20-08E1-5122-32A0-E2056B0F347E}"/>
              </a:ext>
            </a:extLst>
          </p:cNvPr>
          <p:cNvSpPr>
            <a:spLocks noGrp="1"/>
          </p:cNvSpPr>
          <p:nvPr>
            <p:ph idx="1"/>
          </p:nvPr>
        </p:nvSpPr>
        <p:spPr>
          <a:xfrm>
            <a:off x="4367695" y="671167"/>
            <a:ext cx="6555347" cy="5546047"/>
          </a:xfrm>
        </p:spPr>
        <p:txBody>
          <a:bodyPr anchor="ctr">
            <a:normAutofit lnSpcReduction="10000"/>
          </a:bodyPr>
          <a:lstStyle/>
          <a:p>
            <a:pPr marL="0" indent="0">
              <a:buNone/>
            </a:pPr>
            <a:r>
              <a:rPr lang="en-GB" sz="3200" dirty="0"/>
              <a:t>We learn by:</a:t>
            </a:r>
          </a:p>
          <a:p>
            <a:pPr marL="0" indent="0">
              <a:buNone/>
            </a:pPr>
            <a:r>
              <a:rPr lang="en-GB" sz="3200" dirty="0"/>
              <a:t>Counting up in multiples</a:t>
            </a:r>
          </a:p>
          <a:p>
            <a:pPr marL="0" indent="0">
              <a:buNone/>
            </a:pPr>
            <a:r>
              <a:rPr lang="en-GB" sz="3200" dirty="0"/>
              <a:t>Songs/Rhymes</a:t>
            </a:r>
          </a:p>
          <a:p>
            <a:pPr marL="0" indent="0">
              <a:buNone/>
            </a:pPr>
            <a:r>
              <a:rPr lang="en-GB" sz="3200" dirty="0"/>
              <a:t>Linking times tables to each other</a:t>
            </a:r>
          </a:p>
          <a:p>
            <a:pPr marL="0" indent="0">
              <a:buNone/>
            </a:pPr>
            <a:r>
              <a:rPr lang="en-GB" sz="3200" dirty="0"/>
              <a:t>Independent facts</a:t>
            </a:r>
          </a:p>
          <a:p>
            <a:pPr marL="0" indent="0">
              <a:buNone/>
            </a:pPr>
            <a:r>
              <a:rPr lang="en-GB" sz="3200" dirty="0"/>
              <a:t>Linked to division (Triangles)</a:t>
            </a:r>
          </a:p>
          <a:p>
            <a:pPr marL="0" indent="0">
              <a:buNone/>
            </a:pPr>
            <a:endParaRPr lang="en-GB" sz="3200" dirty="0"/>
          </a:p>
          <a:p>
            <a:pPr marL="0" indent="0">
              <a:buNone/>
            </a:pPr>
            <a:r>
              <a:rPr lang="en-GB" sz="3200" dirty="0"/>
              <a:t>Times Table Rock Stars </a:t>
            </a:r>
          </a:p>
          <a:p>
            <a:pPr marL="0" indent="0">
              <a:buNone/>
            </a:pPr>
            <a:r>
              <a:rPr lang="en-GB" sz="3200" dirty="0"/>
              <a:t>Hit the button</a:t>
            </a:r>
          </a:p>
          <a:p>
            <a:pPr marL="0" indent="0">
              <a:buNone/>
            </a:pPr>
            <a:r>
              <a:rPr lang="en-GB" sz="3200" dirty="0"/>
              <a:t>Math Fight</a:t>
            </a:r>
          </a:p>
        </p:txBody>
      </p:sp>
      <p:pic>
        <p:nvPicPr>
          <p:cNvPr id="4" name="Picture 3" descr="St Gregory's Catholic Primary School | South Shields">
            <a:extLst>
              <a:ext uri="{FF2B5EF4-FFF2-40B4-BE49-F238E27FC236}">
                <a16:creationId xmlns:a16="http://schemas.microsoft.com/office/drawing/2014/main" id="{3C76FD13-C211-E1E8-F381-C1FB492A4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7990" y="123153"/>
            <a:ext cx="1096029" cy="1096029"/>
          </a:xfrm>
          <a:prstGeom prst="rect">
            <a:avLst/>
          </a:prstGeom>
          <a:noFill/>
        </p:spPr>
      </p:pic>
    </p:spTree>
    <p:extLst>
      <p:ext uri="{BB962C8B-B14F-4D97-AF65-F5344CB8AC3E}">
        <p14:creationId xmlns:p14="http://schemas.microsoft.com/office/powerpoint/2010/main" val="1859576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0603E5-FC5B-7714-360C-355A7F0C8BB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602E24-7AAE-36D9-27C0-46384EFCB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456F77-5616-1F14-81BB-84FFE0D6D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0763D3-A4D2-001B-EB35-26ADC129D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9A23AB-2406-EE8F-9E45-DEBFA9743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EB84C5A-DBAA-22A1-48A6-5FC9F201A4B6}"/>
              </a:ext>
            </a:extLst>
          </p:cNvPr>
          <p:cNvSpPr>
            <a:spLocks noGrp="1"/>
          </p:cNvSpPr>
          <p:nvPr>
            <p:ph type="title"/>
          </p:nvPr>
        </p:nvSpPr>
        <p:spPr>
          <a:xfrm>
            <a:off x="1168178" y="712115"/>
            <a:ext cx="7487305" cy="3387497"/>
          </a:xfrm>
        </p:spPr>
        <p:txBody>
          <a:bodyPr anchor="b">
            <a:normAutofit/>
          </a:bodyPr>
          <a:lstStyle/>
          <a:p>
            <a:pPr algn="r"/>
            <a:r>
              <a:rPr lang="en-GB" sz="9600" dirty="0">
                <a:solidFill>
                  <a:srgbClr val="FFFFFF"/>
                </a:solidFill>
              </a:rPr>
              <a:t>Questions</a:t>
            </a:r>
          </a:p>
        </p:txBody>
      </p:sp>
    </p:spTree>
    <p:extLst>
      <p:ext uri="{BB962C8B-B14F-4D97-AF65-F5344CB8AC3E}">
        <p14:creationId xmlns:p14="http://schemas.microsoft.com/office/powerpoint/2010/main" val="338176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2E296-EA93-2FB5-784F-1618EF2913C6}"/>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Our Maths Lessons </a:t>
            </a:r>
          </a:p>
        </p:txBody>
      </p:sp>
      <p:sp>
        <p:nvSpPr>
          <p:cNvPr id="3" name="Content Placeholder 2">
            <a:extLst>
              <a:ext uri="{FF2B5EF4-FFF2-40B4-BE49-F238E27FC236}">
                <a16:creationId xmlns:a16="http://schemas.microsoft.com/office/drawing/2014/main" id="{873B2DB0-E5C2-C831-0ED7-7D3A935C3626}"/>
              </a:ext>
            </a:extLst>
          </p:cNvPr>
          <p:cNvSpPr>
            <a:spLocks noGrp="1"/>
          </p:cNvSpPr>
          <p:nvPr>
            <p:ph idx="1"/>
          </p:nvPr>
        </p:nvSpPr>
        <p:spPr>
          <a:xfrm>
            <a:off x="4810260" y="649480"/>
            <a:ext cx="6338032" cy="5769793"/>
          </a:xfrm>
        </p:spPr>
        <p:txBody>
          <a:bodyPr anchor="ctr">
            <a:normAutofit lnSpcReduction="10000"/>
          </a:bodyPr>
          <a:lstStyle/>
          <a:p>
            <a:pPr marL="0" indent="0">
              <a:buNone/>
            </a:pPr>
            <a:r>
              <a:rPr lang="en-GB" sz="3200" dirty="0">
                <a:latin typeface="Calibri" panose="020F0502020204030204" pitchFamily="34" charset="0"/>
                <a:cs typeface="Calibri" panose="020F0502020204030204" pitchFamily="34" charset="0"/>
              </a:rPr>
              <a:t>The White Rose Maths schemes of learning help to structure and plan our lessons. Alongside this scheme we use a range of rich resources to enhance our lessons to deepen understanding from websites such as NCETM and </a:t>
            </a:r>
            <a:r>
              <a:rPr lang="en-GB" sz="3200" dirty="0" err="1">
                <a:latin typeface="Calibri" panose="020F0502020204030204" pitchFamily="34" charset="0"/>
                <a:cs typeface="Calibri" panose="020F0502020204030204" pitchFamily="34" charset="0"/>
              </a:rPr>
              <a:t>Nrich</a:t>
            </a:r>
            <a:r>
              <a:rPr lang="en-GB" sz="3200" dirty="0">
                <a:latin typeface="Calibri" panose="020F0502020204030204" pitchFamily="34" charset="0"/>
                <a:cs typeface="Calibri" panose="020F0502020204030204" pitchFamily="34" charset="0"/>
              </a:rPr>
              <a:t>. </a:t>
            </a:r>
          </a:p>
          <a:p>
            <a:pPr marL="0" indent="0">
              <a:buNone/>
            </a:pPr>
            <a:r>
              <a:rPr lang="en-GB" sz="3200" dirty="0">
                <a:latin typeface="Calibri" panose="020F0502020204030204" pitchFamily="34" charset="0"/>
                <a:cs typeface="Calibri" panose="020F0502020204030204" pitchFamily="34" charset="0"/>
              </a:rPr>
              <a:t>Staff deliver the maths curriculum with a focus on the concrete, pictorial and abstract approach. By using all three, children can explore, demonstrate and deepen their mathematical learning. </a:t>
            </a:r>
          </a:p>
        </p:txBody>
      </p:sp>
      <p:pic>
        <p:nvPicPr>
          <p:cNvPr id="4" name="Picture 3" descr="St Gregory's Catholic Primary School | South Shields">
            <a:extLst>
              <a:ext uri="{FF2B5EF4-FFF2-40B4-BE49-F238E27FC236}">
                <a16:creationId xmlns:a16="http://schemas.microsoft.com/office/drawing/2014/main" id="{04F2007D-6EE5-8109-201B-EA7B8AB10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59844" y="348621"/>
            <a:ext cx="1096029" cy="1096029"/>
          </a:xfrm>
          <a:prstGeom prst="rect">
            <a:avLst/>
          </a:prstGeom>
          <a:noFill/>
        </p:spPr>
      </p:pic>
    </p:spTree>
    <p:extLst>
      <p:ext uri="{BB962C8B-B14F-4D97-AF65-F5344CB8AC3E}">
        <p14:creationId xmlns:p14="http://schemas.microsoft.com/office/powerpoint/2010/main" val="184295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4CAE0-7BF4-71C7-3515-733860058CBC}"/>
              </a:ext>
            </a:extLst>
          </p:cNvPr>
          <p:cNvSpPr>
            <a:spLocks noGrp="1"/>
          </p:cNvSpPr>
          <p:nvPr>
            <p:ph type="title"/>
          </p:nvPr>
        </p:nvSpPr>
        <p:spPr>
          <a:xfrm>
            <a:off x="466721" y="586855"/>
            <a:ext cx="3498077" cy="3387497"/>
          </a:xfrm>
        </p:spPr>
        <p:txBody>
          <a:bodyPr anchor="b">
            <a:normAutofit/>
          </a:bodyPr>
          <a:lstStyle/>
          <a:p>
            <a:r>
              <a:rPr lang="en-GB" sz="2800" dirty="0">
                <a:solidFill>
                  <a:srgbClr val="FFFFFF"/>
                </a:solidFill>
              </a:rPr>
              <a:t>Maths at</a:t>
            </a:r>
            <a:br>
              <a:rPr lang="en-GB" sz="2800" dirty="0">
                <a:solidFill>
                  <a:srgbClr val="FFFFFF"/>
                </a:solidFill>
              </a:rPr>
            </a:br>
            <a:r>
              <a:rPr lang="en-GB" sz="2800" dirty="0">
                <a:solidFill>
                  <a:srgbClr val="FFFFFF"/>
                </a:solidFill>
              </a:rPr>
              <a:t>St Gregory’s Primary School</a:t>
            </a:r>
            <a:endParaRPr lang="en-GB" sz="3600" dirty="0">
              <a:solidFill>
                <a:srgbClr val="FFFFFF"/>
              </a:solidFill>
            </a:endParaRPr>
          </a:p>
        </p:txBody>
      </p:sp>
      <p:sp>
        <p:nvSpPr>
          <p:cNvPr id="3" name="Content Placeholder 2">
            <a:extLst>
              <a:ext uri="{FF2B5EF4-FFF2-40B4-BE49-F238E27FC236}">
                <a16:creationId xmlns:a16="http://schemas.microsoft.com/office/drawing/2014/main" id="{1EC5B657-5A64-5835-146F-76CFE1F232E9}"/>
              </a:ext>
            </a:extLst>
          </p:cNvPr>
          <p:cNvSpPr>
            <a:spLocks noGrp="1"/>
          </p:cNvSpPr>
          <p:nvPr>
            <p:ph idx="1"/>
          </p:nvPr>
        </p:nvSpPr>
        <p:spPr>
          <a:xfrm>
            <a:off x="4367695" y="393896"/>
            <a:ext cx="6555347" cy="5797988"/>
          </a:xfrm>
        </p:spPr>
        <p:txBody>
          <a:bodyPr anchor="ctr">
            <a:normAutofit fontScale="55000" lnSpcReduction="20000"/>
          </a:bodyPr>
          <a:lstStyle/>
          <a:p>
            <a:pPr marL="0" indent="0">
              <a:buNone/>
            </a:pPr>
            <a:endParaRPr lang="en-GB" altLang="en-US" sz="3600" dirty="0"/>
          </a:p>
          <a:p>
            <a:pPr marL="0" indent="0">
              <a:buNone/>
            </a:pPr>
            <a:r>
              <a:rPr lang="en-GB" altLang="en-US" sz="3600" dirty="0">
                <a:latin typeface="Calibri" panose="020F0502020204030204" pitchFamily="34" charset="0"/>
                <a:cs typeface="Calibri" panose="020F0502020204030204" pitchFamily="34" charset="0"/>
              </a:rPr>
              <a:t>Each lesson will begin with fluency and a recap on previous learning. (Flashback four, morning activities and times table recall)</a:t>
            </a:r>
          </a:p>
          <a:p>
            <a:pPr marL="0" indent="0">
              <a:buNone/>
            </a:pPr>
            <a:r>
              <a:rPr lang="en-GB" altLang="en-US" sz="3600" dirty="0">
                <a:latin typeface="Calibri" panose="020F0502020204030204" pitchFamily="34" charset="0"/>
                <a:cs typeface="Calibri" panose="020F0502020204030204" pitchFamily="34" charset="0"/>
              </a:rPr>
              <a:t>Examples of flashback 4 shared)</a:t>
            </a:r>
          </a:p>
          <a:p>
            <a:pPr marL="0" indent="0">
              <a:buNone/>
            </a:pPr>
            <a:endParaRPr lang="en-GB" altLang="en-US" sz="3600" dirty="0">
              <a:latin typeface="Calibri" panose="020F0502020204030204" pitchFamily="34" charset="0"/>
              <a:cs typeface="Calibri" panose="020F0502020204030204" pitchFamily="34" charset="0"/>
            </a:endParaRPr>
          </a:p>
          <a:p>
            <a:pPr marL="0" indent="0">
              <a:buNone/>
            </a:pPr>
            <a:r>
              <a:rPr lang="en-GB" altLang="en-US" sz="3600" b="1" dirty="0">
                <a:latin typeface="Calibri" panose="020F0502020204030204" pitchFamily="34" charset="0"/>
                <a:cs typeface="Calibri" panose="020F0502020204030204" pitchFamily="34" charset="0"/>
              </a:rPr>
              <a:t>Fluency</a:t>
            </a:r>
          </a:p>
          <a:p>
            <a:endParaRPr lang="en-GB" altLang="en-US" sz="3600" dirty="0">
              <a:latin typeface="Calibri" panose="020F0502020204030204" pitchFamily="34" charset="0"/>
              <a:cs typeface="Calibri" panose="020F0502020204030204" pitchFamily="34" charset="0"/>
            </a:endParaRPr>
          </a:p>
          <a:p>
            <a:r>
              <a:rPr lang="en-GB" altLang="en-US" sz="3600" dirty="0">
                <a:latin typeface="Calibri" panose="020F0502020204030204" pitchFamily="34" charset="0"/>
                <a:cs typeface="Calibri" panose="020F0502020204030204" pitchFamily="34" charset="0"/>
              </a:rPr>
              <a:t>Fluent in the fundamentals of maths, through varied and frequent practice with increasingly complex problems over time, so that pupils can develop conceptual understanding and the ability to recall and apply knowledge rapidly and accurately.</a:t>
            </a:r>
          </a:p>
          <a:p>
            <a:r>
              <a:rPr lang="en-GB" sz="3600" dirty="0">
                <a:latin typeface="Calibri" panose="020F0502020204030204" pitchFamily="34" charset="0"/>
                <a:cs typeface="Calibri" panose="020F0502020204030204" pitchFamily="34" charset="0"/>
              </a:rPr>
              <a:t>BUT NOT ‘rote learning without understanding’. Conceptual understanding is very important. So we should be using models and images.</a:t>
            </a:r>
          </a:p>
          <a:p>
            <a:pPr>
              <a:buFont typeface="Wingdings" panose="05000000000000000000" pitchFamily="2" charset="2"/>
              <a:buChar char="Ø"/>
            </a:pPr>
            <a:endParaRPr lang="en-GB" sz="36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GB" altLang="en-US" sz="3600" dirty="0">
                <a:latin typeface="Calibri" panose="020F0502020204030204" pitchFamily="34" charset="0"/>
                <a:cs typeface="Calibri" panose="020F0502020204030204" pitchFamily="34" charset="0"/>
              </a:rPr>
              <a:t>Addition, subtraction, division and multiplication methods </a:t>
            </a:r>
          </a:p>
          <a:p>
            <a:pPr>
              <a:buFont typeface="Wingdings" panose="05000000000000000000" pitchFamily="2" charset="2"/>
              <a:buChar char="Ø"/>
            </a:pPr>
            <a:r>
              <a:rPr lang="en-GB" altLang="en-US" sz="3600" dirty="0">
                <a:latin typeface="Calibri" panose="020F0502020204030204" pitchFamily="34" charset="0"/>
                <a:cs typeface="Calibri" panose="020F0502020204030204" pitchFamily="34" charset="0"/>
              </a:rPr>
              <a:t>Number bonds</a:t>
            </a:r>
          </a:p>
          <a:p>
            <a:pPr>
              <a:buFont typeface="Wingdings" panose="05000000000000000000" pitchFamily="2" charset="2"/>
              <a:buChar char="Ø"/>
            </a:pPr>
            <a:r>
              <a:rPr lang="en-GB" altLang="en-US" sz="3600" dirty="0">
                <a:latin typeface="Calibri" panose="020F0502020204030204" pitchFamily="34" charset="0"/>
                <a:cs typeface="Calibri" panose="020F0502020204030204" pitchFamily="34" charset="0"/>
              </a:rPr>
              <a:t>Times tables </a:t>
            </a:r>
          </a:p>
          <a:p>
            <a:pPr marL="0" indent="0">
              <a:buNone/>
            </a:pPr>
            <a:endParaRPr lang="en-GB" sz="3600" dirty="0"/>
          </a:p>
        </p:txBody>
      </p:sp>
      <p:pic>
        <p:nvPicPr>
          <p:cNvPr id="5" name="Picture 4" descr="St Gregory's Catholic Primary School | South Shields">
            <a:extLst>
              <a:ext uri="{FF2B5EF4-FFF2-40B4-BE49-F238E27FC236}">
                <a16:creationId xmlns:a16="http://schemas.microsoft.com/office/drawing/2014/main" id="{543859DD-73C8-91E3-9259-E4D42946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868" y="110347"/>
            <a:ext cx="1096029" cy="1096029"/>
          </a:xfrm>
          <a:prstGeom prst="rect">
            <a:avLst/>
          </a:prstGeom>
          <a:noFill/>
        </p:spPr>
      </p:pic>
    </p:spTree>
    <p:extLst>
      <p:ext uri="{BB962C8B-B14F-4D97-AF65-F5344CB8AC3E}">
        <p14:creationId xmlns:p14="http://schemas.microsoft.com/office/powerpoint/2010/main" val="171375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FEA3121-7669-7D65-34AB-6013640980C6}"/>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74051DDA-344F-DA29-1143-9084BB4B1404}"/>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9B5374BC-CEC3-E8F1-CDF2-FDD3242D10AB}"/>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F15CB37-0EA6-0A14-33CE-1C5B62FDA75B}"/>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5FBF29A-7C08-4755-AFBF-052796333793}"/>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1FCAC71-D678-4FD0-AEDB-176C109C697A}"/>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B6D807F-2BB3-2703-1807-9B4E5A1658FB}"/>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1D9CC07-2E5C-F1F5-E21E-1C178D8B20FC}"/>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8FDA92A-CAB5-4188-2E55-0766CAED2B2A}"/>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12AF7C1-75AA-4C59-A686-34879977D697}"/>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2F28C20-F0C4-DE33-9691-A96A7DBF2B5F}"/>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89C0E8B-D070-2AA8-F8E0-A70252614956}"/>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3F14542-07D0-F0F4-1725-C46A9458C786}"/>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A8430F0-E879-90D4-51A1-06F0961BC108}"/>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4D186E7-26AC-B5FA-2FCA-A5436C3258FD}"/>
              </a:ext>
            </a:extLst>
          </p:cNvPr>
          <p:cNvSpPr/>
          <p:nvPr/>
        </p:nvSpPr>
        <p:spPr>
          <a:xfrm>
            <a:off x="2474976" y="4017162"/>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A1E132B-15DC-D2A5-80DE-535A23530068}"/>
              </a:ext>
            </a:extLst>
          </p:cNvPr>
          <p:cNvPicPr>
            <a:picLocks noChangeAspect="1"/>
          </p:cNvPicPr>
          <p:nvPr/>
        </p:nvPicPr>
        <p:blipFill>
          <a:blip r:embed="rId2"/>
          <a:stretch>
            <a:fillRect/>
          </a:stretch>
        </p:blipFill>
        <p:spPr>
          <a:xfrm>
            <a:off x="8119221" y="4776007"/>
            <a:ext cx="1571545" cy="1205755"/>
          </a:xfrm>
          <a:prstGeom prst="rect">
            <a:avLst/>
          </a:prstGeom>
        </p:spPr>
      </p:pic>
      <p:sp>
        <p:nvSpPr>
          <p:cNvPr id="18" name="Rounded Rectangular Callout 45">
            <a:extLst>
              <a:ext uri="{FF2B5EF4-FFF2-40B4-BE49-F238E27FC236}">
                <a16:creationId xmlns:a16="http://schemas.microsoft.com/office/drawing/2014/main" id="{02EEBEBA-1DCF-8A88-687E-8E88E28CC99A}"/>
              </a:ext>
            </a:extLst>
          </p:cNvPr>
          <p:cNvSpPr/>
          <p:nvPr/>
        </p:nvSpPr>
        <p:spPr>
          <a:xfrm>
            <a:off x="2313141" y="4999556"/>
            <a:ext cx="5693345" cy="747025"/>
          </a:xfrm>
          <a:prstGeom prst="wedgeRoundRectCallout">
            <a:avLst>
              <a:gd name="adj1" fmla="val 55581"/>
              <a:gd name="adj2" fmla="val 8099"/>
              <a:gd name="adj3" fmla="val 16667"/>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5D24734-3FEF-531C-0455-6E55F67F72C8}"/>
              </a:ext>
            </a:extLst>
          </p:cNvPr>
          <p:cNvSpPr txBox="1"/>
          <p:nvPr/>
        </p:nvSpPr>
        <p:spPr>
          <a:xfrm>
            <a:off x="2191513" y="5083149"/>
            <a:ext cx="5983808"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I will make an array using 15 counters. </a:t>
            </a:r>
          </a:p>
        </p:txBody>
      </p:sp>
      <p:sp>
        <p:nvSpPr>
          <p:cNvPr id="20" name="Oval 19">
            <a:extLst>
              <a:ext uri="{FF2B5EF4-FFF2-40B4-BE49-F238E27FC236}">
                <a16:creationId xmlns:a16="http://schemas.microsoft.com/office/drawing/2014/main" id="{24CEDBBB-5F83-CA7C-87F0-B449F1B6E7BF}"/>
              </a:ext>
            </a:extLst>
          </p:cNvPr>
          <p:cNvSpPr/>
          <p:nvPr/>
        </p:nvSpPr>
        <p:spPr>
          <a:xfrm>
            <a:off x="3828677"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EAF4246-E6FF-F334-9C43-B6C380E5E6AA}"/>
              </a:ext>
            </a:extLst>
          </p:cNvPr>
          <p:cNvSpPr/>
          <p:nvPr/>
        </p:nvSpPr>
        <p:spPr>
          <a:xfrm>
            <a:off x="4733650"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5D3233D-F6E8-D7AE-A2EA-A6C866A8BA53}"/>
              </a:ext>
            </a:extLst>
          </p:cNvPr>
          <p:cNvSpPr/>
          <p:nvPr/>
        </p:nvSpPr>
        <p:spPr>
          <a:xfrm>
            <a:off x="5657193"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E093C85-8AD3-B219-5BCE-A43D7C5FC329}"/>
              </a:ext>
            </a:extLst>
          </p:cNvPr>
          <p:cNvSpPr/>
          <p:nvPr/>
        </p:nvSpPr>
        <p:spPr>
          <a:xfrm>
            <a:off x="6538846"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0A6E33C-2222-0398-3E95-8654A25A754B}"/>
              </a:ext>
            </a:extLst>
          </p:cNvPr>
          <p:cNvSpPr/>
          <p:nvPr/>
        </p:nvSpPr>
        <p:spPr>
          <a:xfrm>
            <a:off x="7420499"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51A6EC65-70DC-5BBA-5539-2B7EE22D521C}"/>
              </a:ext>
            </a:extLst>
          </p:cNvPr>
          <p:cNvSpPr/>
          <p:nvPr/>
        </p:nvSpPr>
        <p:spPr>
          <a:xfrm>
            <a:off x="3828677"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4CA5252-BC68-637F-4CFC-65C390020041}"/>
              </a:ext>
            </a:extLst>
          </p:cNvPr>
          <p:cNvSpPr/>
          <p:nvPr/>
        </p:nvSpPr>
        <p:spPr>
          <a:xfrm>
            <a:off x="4733650"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17DF582-3A86-7DAB-66C4-19941C0607D1}"/>
              </a:ext>
            </a:extLst>
          </p:cNvPr>
          <p:cNvSpPr/>
          <p:nvPr/>
        </p:nvSpPr>
        <p:spPr>
          <a:xfrm>
            <a:off x="5657193"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537BFE2-730E-93FB-6802-CB8AA986F44B}"/>
              </a:ext>
            </a:extLst>
          </p:cNvPr>
          <p:cNvSpPr/>
          <p:nvPr/>
        </p:nvSpPr>
        <p:spPr>
          <a:xfrm>
            <a:off x="6538846"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0D0AB2B-32AA-E45C-BD4C-9E84D8671406}"/>
              </a:ext>
            </a:extLst>
          </p:cNvPr>
          <p:cNvSpPr/>
          <p:nvPr/>
        </p:nvSpPr>
        <p:spPr>
          <a:xfrm>
            <a:off x="7420499"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805A92E-B3FC-784B-C9F2-19FE3C379A33}"/>
              </a:ext>
            </a:extLst>
          </p:cNvPr>
          <p:cNvSpPr/>
          <p:nvPr/>
        </p:nvSpPr>
        <p:spPr>
          <a:xfrm>
            <a:off x="3828677"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56154EED-1920-4ADF-B469-CC4AA6654A2A}"/>
              </a:ext>
            </a:extLst>
          </p:cNvPr>
          <p:cNvSpPr/>
          <p:nvPr/>
        </p:nvSpPr>
        <p:spPr>
          <a:xfrm>
            <a:off x="4733650"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5C0DC80-4169-C9D9-908C-638E4CCF8936}"/>
              </a:ext>
            </a:extLst>
          </p:cNvPr>
          <p:cNvSpPr/>
          <p:nvPr/>
        </p:nvSpPr>
        <p:spPr>
          <a:xfrm>
            <a:off x="5657193"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922D1989-95B2-7673-CD70-A60CB48F7B73}"/>
              </a:ext>
            </a:extLst>
          </p:cNvPr>
          <p:cNvSpPr/>
          <p:nvPr/>
        </p:nvSpPr>
        <p:spPr>
          <a:xfrm>
            <a:off x="6538846"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8271CA2-72FA-0920-D472-CF04433865AB}"/>
              </a:ext>
            </a:extLst>
          </p:cNvPr>
          <p:cNvSpPr/>
          <p:nvPr/>
        </p:nvSpPr>
        <p:spPr>
          <a:xfrm>
            <a:off x="7420499"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14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48571" decel="51429" fill="hold" grpId="0" nodeType="clickEffect">
                                  <p:stCondLst>
                                    <p:cond delay="100"/>
                                  </p:stCondLst>
                                  <p:childTnLst>
                                    <p:animMotion origin="layout" path="M -3.33333E-6 -1.85185E-6 L 0.14775 -0.48287 " pathEditMode="relative" rAng="0" ptsTypes="AA">
                                      <p:cBhvr>
                                        <p:cTn id="6" dur="350" fill="hold"/>
                                        <p:tgtEl>
                                          <p:spTgt spid="2"/>
                                        </p:tgtEl>
                                        <p:attrNameLst>
                                          <p:attrName>ppt_x</p:attrName>
                                          <p:attrName>ppt_y</p:attrName>
                                        </p:attrNameLst>
                                      </p:cBhvr>
                                      <p:rCtr x="7378" y="-24144"/>
                                    </p:animMotion>
                                  </p:childTnLst>
                                </p:cTn>
                              </p:par>
                            </p:childTnLst>
                          </p:cTn>
                        </p:par>
                        <p:par>
                          <p:cTn id="7" fill="hold">
                            <p:stCondLst>
                              <p:cond delay="450"/>
                            </p:stCondLst>
                            <p:childTnLst>
                              <p:par>
                                <p:cTn id="8" presetID="42" presetClass="path" presetSubtype="0" accel="48571" decel="51429" fill="hold" grpId="0" nodeType="afterEffect">
                                  <p:stCondLst>
                                    <p:cond delay="100"/>
                                  </p:stCondLst>
                                  <p:childTnLst>
                                    <p:animMotion origin="layout" path="M -3.33333E-6 -1.85185E-6 L 0.24566 -0.48148 " pathEditMode="relative" rAng="0" ptsTypes="AA">
                                      <p:cBhvr>
                                        <p:cTn id="9" dur="350" fill="hold"/>
                                        <p:tgtEl>
                                          <p:spTgt spid="3"/>
                                        </p:tgtEl>
                                        <p:attrNameLst>
                                          <p:attrName>ppt_x</p:attrName>
                                          <p:attrName>ppt_y</p:attrName>
                                        </p:attrNameLst>
                                      </p:cBhvr>
                                      <p:rCtr x="12274" y="-24074"/>
                                    </p:animMotion>
                                  </p:childTnLst>
                                </p:cTn>
                              </p:par>
                            </p:childTnLst>
                          </p:cTn>
                        </p:par>
                        <p:par>
                          <p:cTn id="10" fill="hold">
                            <p:stCondLst>
                              <p:cond delay="900"/>
                            </p:stCondLst>
                            <p:childTnLst>
                              <p:par>
                                <p:cTn id="11" presetID="42" presetClass="path" presetSubtype="0" accel="48571" decel="51429" fill="hold" grpId="0" nodeType="afterEffect">
                                  <p:stCondLst>
                                    <p:cond delay="100"/>
                                  </p:stCondLst>
                                  <p:childTnLst>
                                    <p:animMotion origin="layout" path="M -3.33333E-6 -1.85185E-6 L 0.34723 -0.48079 " pathEditMode="relative" rAng="0" ptsTypes="AA">
                                      <p:cBhvr>
                                        <p:cTn id="12" dur="350" fill="hold"/>
                                        <p:tgtEl>
                                          <p:spTgt spid="4"/>
                                        </p:tgtEl>
                                        <p:attrNameLst>
                                          <p:attrName>ppt_x</p:attrName>
                                          <p:attrName>ppt_y</p:attrName>
                                        </p:attrNameLst>
                                      </p:cBhvr>
                                      <p:rCtr x="17361" y="-24051"/>
                                    </p:animMotion>
                                  </p:childTnLst>
                                </p:cTn>
                              </p:par>
                            </p:childTnLst>
                          </p:cTn>
                        </p:par>
                        <p:par>
                          <p:cTn id="13" fill="hold">
                            <p:stCondLst>
                              <p:cond delay="1350"/>
                            </p:stCondLst>
                            <p:childTnLst>
                              <p:par>
                                <p:cTn id="14" presetID="42" presetClass="path" presetSubtype="0" accel="48571" decel="51429" fill="hold" grpId="0" nodeType="afterEffect">
                                  <p:stCondLst>
                                    <p:cond delay="100"/>
                                  </p:stCondLst>
                                  <p:childTnLst>
                                    <p:animMotion origin="layout" path="M -3.33333E-6 -1.85185E-6 L 0.44462 -0.48009 " pathEditMode="relative" rAng="0" ptsTypes="AA">
                                      <p:cBhvr>
                                        <p:cTn id="15" dur="350" fill="hold"/>
                                        <p:tgtEl>
                                          <p:spTgt spid="5"/>
                                        </p:tgtEl>
                                        <p:attrNameLst>
                                          <p:attrName>ppt_x</p:attrName>
                                          <p:attrName>ppt_y</p:attrName>
                                        </p:attrNameLst>
                                      </p:cBhvr>
                                      <p:rCtr x="22222" y="-24005"/>
                                    </p:animMotion>
                                  </p:childTnLst>
                                </p:cTn>
                              </p:par>
                            </p:childTnLst>
                          </p:cTn>
                        </p:par>
                        <p:par>
                          <p:cTn id="16" fill="hold">
                            <p:stCondLst>
                              <p:cond delay="1800"/>
                            </p:stCondLst>
                            <p:childTnLst>
                              <p:par>
                                <p:cTn id="17" presetID="42" presetClass="path" presetSubtype="0" accel="48571" decel="51429" fill="hold" grpId="0" nodeType="afterEffect">
                                  <p:stCondLst>
                                    <p:cond delay="100"/>
                                  </p:stCondLst>
                                  <p:childTnLst>
                                    <p:animMotion origin="layout" path="M -3.33333E-6 -1.85185E-6 L 0.5415 -0.48079 " pathEditMode="relative" rAng="0" ptsTypes="AA">
                                      <p:cBhvr>
                                        <p:cTn id="18" dur="350" fill="hold"/>
                                        <p:tgtEl>
                                          <p:spTgt spid="6"/>
                                        </p:tgtEl>
                                        <p:attrNameLst>
                                          <p:attrName>ppt_x</p:attrName>
                                          <p:attrName>ppt_y</p:attrName>
                                        </p:attrNameLst>
                                      </p:cBhvr>
                                      <p:rCtr x="27066" y="-24051"/>
                                    </p:animMotion>
                                  </p:childTnLst>
                                </p:cTn>
                              </p:par>
                            </p:childTnLst>
                          </p:cTn>
                        </p:par>
                        <p:par>
                          <p:cTn id="19" fill="hold">
                            <p:stCondLst>
                              <p:cond delay="2250"/>
                            </p:stCondLst>
                            <p:childTnLst>
                              <p:par>
                                <p:cTn id="20" presetID="42" presetClass="path" presetSubtype="0" accel="48571" decel="51429" fill="hold" grpId="0" nodeType="afterEffect">
                                  <p:stCondLst>
                                    <p:cond delay="100"/>
                                  </p:stCondLst>
                                  <p:childTnLst>
                                    <p:animMotion origin="layout" path="M -3.33333E-6 -1.85185E-6 L 0.14844 -0.35416 " pathEditMode="relative" rAng="0" ptsTypes="AA">
                                      <p:cBhvr>
                                        <p:cTn id="21" dur="350" fill="hold"/>
                                        <p:tgtEl>
                                          <p:spTgt spid="7"/>
                                        </p:tgtEl>
                                        <p:attrNameLst>
                                          <p:attrName>ppt_x</p:attrName>
                                          <p:attrName>ppt_y</p:attrName>
                                        </p:attrNameLst>
                                      </p:cBhvr>
                                      <p:rCtr x="7413" y="-17708"/>
                                    </p:animMotion>
                                  </p:childTnLst>
                                </p:cTn>
                              </p:par>
                            </p:childTnLst>
                          </p:cTn>
                        </p:par>
                        <p:par>
                          <p:cTn id="22" fill="hold">
                            <p:stCondLst>
                              <p:cond delay="2700"/>
                            </p:stCondLst>
                            <p:childTnLst>
                              <p:par>
                                <p:cTn id="23" presetID="42" presetClass="path" presetSubtype="0" accel="48571" decel="51429" fill="hold" grpId="0" nodeType="afterEffect">
                                  <p:stCondLst>
                                    <p:cond delay="100"/>
                                  </p:stCondLst>
                                  <p:childTnLst>
                                    <p:animMotion origin="layout" path="M -3.33333E-6 -1.85185E-6 L 0.24723 -0.3544 " pathEditMode="relative" rAng="0" ptsTypes="AA">
                                      <p:cBhvr>
                                        <p:cTn id="24" dur="350" fill="hold"/>
                                        <p:tgtEl>
                                          <p:spTgt spid="8"/>
                                        </p:tgtEl>
                                        <p:attrNameLst>
                                          <p:attrName>ppt_x</p:attrName>
                                          <p:attrName>ppt_y</p:attrName>
                                        </p:attrNameLst>
                                      </p:cBhvr>
                                      <p:rCtr x="12361" y="-17731"/>
                                    </p:animMotion>
                                  </p:childTnLst>
                                </p:cTn>
                              </p:par>
                            </p:childTnLst>
                          </p:cTn>
                        </p:par>
                        <p:par>
                          <p:cTn id="25" fill="hold">
                            <p:stCondLst>
                              <p:cond delay="3150"/>
                            </p:stCondLst>
                            <p:childTnLst>
                              <p:par>
                                <p:cTn id="26" presetID="42" presetClass="path" presetSubtype="0" accel="48571" decel="51429" fill="hold" grpId="0" nodeType="afterEffect">
                                  <p:stCondLst>
                                    <p:cond delay="100"/>
                                  </p:stCondLst>
                                  <p:childTnLst>
                                    <p:animMotion origin="layout" path="M -3.33333E-6 -1.85185E-6 L 0.34775 -0.35324 " pathEditMode="relative" rAng="0" ptsTypes="AA">
                                      <p:cBhvr>
                                        <p:cTn id="27" dur="350" fill="hold"/>
                                        <p:tgtEl>
                                          <p:spTgt spid="9"/>
                                        </p:tgtEl>
                                        <p:attrNameLst>
                                          <p:attrName>ppt_x</p:attrName>
                                          <p:attrName>ppt_y</p:attrName>
                                        </p:attrNameLst>
                                      </p:cBhvr>
                                      <p:rCtr x="17378" y="-17662"/>
                                    </p:animMotion>
                                  </p:childTnLst>
                                </p:cTn>
                              </p:par>
                            </p:childTnLst>
                          </p:cTn>
                        </p:par>
                        <p:par>
                          <p:cTn id="28" fill="hold">
                            <p:stCondLst>
                              <p:cond delay="3600"/>
                            </p:stCondLst>
                            <p:childTnLst>
                              <p:par>
                                <p:cTn id="29" presetID="42" presetClass="path" presetSubtype="0" accel="48571" decel="51429" fill="hold" grpId="0" nodeType="afterEffect">
                                  <p:stCondLst>
                                    <p:cond delay="100"/>
                                  </p:stCondLst>
                                  <p:childTnLst>
                                    <p:animMotion origin="layout" path="M -3.33333E-6 -1.85185E-6 L 0.44445 -0.35324 " pathEditMode="relative" rAng="0" ptsTypes="AA">
                                      <p:cBhvr>
                                        <p:cTn id="30" dur="350" fill="hold"/>
                                        <p:tgtEl>
                                          <p:spTgt spid="10"/>
                                        </p:tgtEl>
                                        <p:attrNameLst>
                                          <p:attrName>ppt_x</p:attrName>
                                          <p:attrName>ppt_y</p:attrName>
                                        </p:attrNameLst>
                                      </p:cBhvr>
                                      <p:rCtr x="22222" y="-17662"/>
                                    </p:animMotion>
                                  </p:childTnLst>
                                </p:cTn>
                              </p:par>
                            </p:childTnLst>
                          </p:cTn>
                        </p:par>
                        <p:par>
                          <p:cTn id="31" fill="hold">
                            <p:stCondLst>
                              <p:cond delay="4050"/>
                            </p:stCondLst>
                            <p:childTnLst>
                              <p:par>
                                <p:cTn id="32" presetID="42" presetClass="path" presetSubtype="0" accel="48571" decel="51429" fill="hold" grpId="0" nodeType="afterEffect">
                                  <p:stCondLst>
                                    <p:cond delay="100"/>
                                  </p:stCondLst>
                                  <p:childTnLst>
                                    <p:animMotion origin="layout" path="M -3.33333E-6 -1.85185E-6 L 0.54098 -0.3537 " pathEditMode="relative" rAng="0" ptsTypes="AA">
                                      <p:cBhvr>
                                        <p:cTn id="33" dur="350" fill="hold"/>
                                        <p:tgtEl>
                                          <p:spTgt spid="11"/>
                                        </p:tgtEl>
                                        <p:attrNameLst>
                                          <p:attrName>ppt_x</p:attrName>
                                          <p:attrName>ppt_y</p:attrName>
                                        </p:attrNameLst>
                                      </p:cBhvr>
                                      <p:rCtr x="27049" y="-17685"/>
                                    </p:animMotion>
                                  </p:childTnLst>
                                </p:cTn>
                              </p:par>
                            </p:childTnLst>
                          </p:cTn>
                        </p:par>
                        <p:par>
                          <p:cTn id="34" fill="hold">
                            <p:stCondLst>
                              <p:cond delay="4500"/>
                            </p:stCondLst>
                            <p:childTnLst>
                              <p:par>
                                <p:cTn id="35" presetID="42" presetClass="path" presetSubtype="0" accel="48571" decel="51429" fill="hold" grpId="0" nodeType="afterEffect">
                                  <p:stCondLst>
                                    <p:cond delay="100"/>
                                  </p:stCondLst>
                                  <p:childTnLst>
                                    <p:animMotion origin="layout" path="M -3.33333E-6 -1.85185E-6 L 0.14775 -0.22616 " pathEditMode="relative" rAng="0" ptsTypes="AA">
                                      <p:cBhvr>
                                        <p:cTn id="36" dur="350" fill="hold"/>
                                        <p:tgtEl>
                                          <p:spTgt spid="12"/>
                                        </p:tgtEl>
                                        <p:attrNameLst>
                                          <p:attrName>ppt_x</p:attrName>
                                          <p:attrName>ppt_y</p:attrName>
                                        </p:attrNameLst>
                                      </p:cBhvr>
                                      <p:rCtr x="7378" y="-11319"/>
                                    </p:animMotion>
                                  </p:childTnLst>
                                </p:cTn>
                              </p:par>
                            </p:childTnLst>
                          </p:cTn>
                        </p:par>
                        <p:par>
                          <p:cTn id="37" fill="hold">
                            <p:stCondLst>
                              <p:cond delay="4950"/>
                            </p:stCondLst>
                            <p:childTnLst>
                              <p:par>
                                <p:cTn id="38" presetID="42" presetClass="path" presetSubtype="0" accel="48571" decel="51429" fill="hold" grpId="0" nodeType="afterEffect">
                                  <p:stCondLst>
                                    <p:cond delay="100"/>
                                  </p:stCondLst>
                                  <p:childTnLst>
                                    <p:animMotion origin="layout" path="M -3.33333E-6 -1.85185E-6 L 0.2467 -0.22616 " pathEditMode="relative" rAng="0" ptsTypes="AA">
                                      <p:cBhvr>
                                        <p:cTn id="39" dur="350" fill="hold"/>
                                        <p:tgtEl>
                                          <p:spTgt spid="13"/>
                                        </p:tgtEl>
                                        <p:attrNameLst>
                                          <p:attrName>ppt_x</p:attrName>
                                          <p:attrName>ppt_y</p:attrName>
                                        </p:attrNameLst>
                                      </p:cBhvr>
                                      <p:rCtr x="12326" y="-11319"/>
                                    </p:animMotion>
                                  </p:childTnLst>
                                </p:cTn>
                              </p:par>
                            </p:childTnLst>
                          </p:cTn>
                        </p:par>
                        <p:par>
                          <p:cTn id="40" fill="hold">
                            <p:stCondLst>
                              <p:cond delay="5400"/>
                            </p:stCondLst>
                            <p:childTnLst>
                              <p:par>
                                <p:cTn id="41" presetID="42" presetClass="path" presetSubtype="0" accel="48571" decel="51429" fill="hold" grpId="0" nodeType="afterEffect">
                                  <p:stCondLst>
                                    <p:cond delay="100"/>
                                  </p:stCondLst>
                                  <p:childTnLst>
                                    <p:animMotion origin="layout" path="M -3.33333E-6 -1.85185E-6 L 0.34757 -0.22592 " pathEditMode="relative" rAng="0" ptsTypes="AA">
                                      <p:cBhvr>
                                        <p:cTn id="42" dur="350" fill="hold"/>
                                        <p:tgtEl>
                                          <p:spTgt spid="14"/>
                                        </p:tgtEl>
                                        <p:attrNameLst>
                                          <p:attrName>ppt_x</p:attrName>
                                          <p:attrName>ppt_y</p:attrName>
                                        </p:attrNameLst>
                                      </p:cBhvr>
                                      <p:rCtr x="17378" y="-11296"/>
                                    </p:animMotion>
                                  </p:childTnLst>
                                </p:cTn>
                              </p:par>
                            </p:childTnLst>
                          </p:cTn>
                        </p:par>
                        <p:par>
                          <p:cTn id="43" fill="hold">
                            <p:stCondLst>
                              <p:cond delay="5850"/>
                            </p:stCondLst>
                            <p:childTnLst>
                              <p:par>
                                <p:cTn id="44" presetID="42" presetClass="path" presetSubtype="0" accel="48571" decel="51429" fill="hold" grpId="0" nodeType="afterEffect">
                                  <p:stCondLst>
                                    <p:cond delay="100"/>
                                  </p:stCondLst>
                                  <p:childTnLst>
                                    <p:animMotion origin="layout" path="M -3.33333E-6 -1.85185E-6 L 0.4448 -0.22639 " pathEditMode="relative" rAng="0" ptsTypes="AA">
                                      <p:cBhvr>
                                        <p:cTn id="45" dur="350" fill="hold"/>
                                        <p:tgtEl>
                                          <p:spTgt spid="15"/>
                                        </p:tgtEl>
                                        <p:attrNameLst>
                                          <p:attrName>ppt_x</p:attrName>
                                          <p:attrName>ppt_y</p:attrName>
                                        </p:attrNameLst>
                                      </p:cBhvr>
                                      <p:rCtr x="22240" y="-11319"/>
                                    </p:animMotion>
                                  </p:childTnLst>
                                </p:cTn>
                              </p:par>
                            </p:childTnLst>
                          </p:cTn>
                        </p:par>
                        <p:par>
                          <p:cTn id="46" fill="hold">
                            <p:stCondLst>
                              <p:cond delay="6300"/>
                            </p:stCondLst>
                            <p:childTnLst>
                              <p:par>
                                <p:cTn id="47" presetID="42" presetClass="path" presetSubtype="0" accel="48571" decel="51429" fill="hold" grpId="0" nodeType="afterEffect">
                                  <p:stCondLst>
                                    <p:cond delay="100"/>
                                  </p:stCondLst>
                                  <p:childTnLst>
                                    <p:animMotion origin="layout" path="M -3.33333E-6 -1.85185E-6 L 0.5408 -0.22616 " pathEditMode="relative" rAng="0" ptsTypes="AA">
                                      <p:cBhvr>
                                        <p:cTn id="48" dur="350" fill="hold"/>
                                        <p:tgtEl>
                                          <p:spTgt spid="16"/>
                                        </p:tgtEl>
                                        <p:attrNameLst>
                                          <p:attrName>ppt_x</p:attrName>
                                          <p:attrName>ppt_y</p:attrName>
                                        </p:attrNameLst>
                                      </p:cBhvr>
                                      <p:rCtr x="27031" y="-11319"/>
                                    </p:animMotion>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par>
                                <p:cTn id="105" presetID="10" presetClass="exit" presetSubtype="0" fill="hold" grpId="1" nodeType="withEffect">
                                  <p:stCondLst>
                                    <p:cond delay="0"/>
                                  </p:stCondLst>
                                  <p:childTnLst>
                                    <p:animEffect transition="out" filter="fade">
                                      <p:cBhvr>
                                        <p:cTn id="106" dur="500"/>
                                        <p:tgtEl>
                                          <p:spTgt spid="2"/>
                                        </p:tgtEl>
                                      </p:cBhvr>
                                    </p:animEffect>
                                    <p:set>
                                      <p:cBhvr>
                                        <p:cTn id="107" dur="1" fill="hold">
                                          <p:stCondLst>
                                            <p:cond delay="499"/>
                                          </p:stCondLst>
                                        </p:cTn>
                                        <p:tgtEl>
                                          <p:spTgt spid="2"/>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3"/>
                                        </p:tgtEl>
                                      </p:cBhvr>
                                    </p:animEffect>
                                    <p:set>
                                      <p:cBhvr>
                                        <p:cTn id="110" dur="1" fill="hold">
                                          <p:stCondLst>
                                            <p:cond delay="499"/>
                                          </p:stCondLst>
                                        </p:cTn>
                                        <p:tgtEl>
                                          <p:spTgt spid="3"/>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4"/>
                                        </p:tgtEl>
                                      </p:cBhvr>
                                    </p:animEffect>
                                    <p:set>
                                      <p:cBhvr>
                                        <p:cTn id="113" dur="1" fill="hold">
                                          <p:stCondLst>
                                            <p:cond delay="499"/>
                                          </p:stCondLst>
                                        </p:cTn>
                                        <p:tgtEl>
                                          <p:spTgt spid="4"/>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5"/>
                                        </p:tgtEl>
                                      </p:cBhvr>
                                    </p:animEffect>
                                    <p:set>
                                      <p:cBhvr>
                                        <p:cTn id="116" dur="1" fill="hold">
                                          <p:stCondLst>
                                            <p:cond delay="499"/>
                                          </p:stCondLst>
                                        </p:cTn>
                                        <p:tgtEl>
                                          <p:spTgt spid="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6"/>
                                        </p:tgtEl>
                                      </p:cBhvr>
                                    </p:animEffect>
                                    <p:set>
                                      <p:cBhvr>
                                        <p:cTn id="119" dur="1" fill="hold">
                                          <p:stCondLst>
                                            <p:cond delay="499"/>
                                          </p:stCondLst>
                                        </p:cTn>
                                        <p:tgtEl>
                                          <p:spTgt spid="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7"/>
                                        </p:tgtEl>
                                      </p:cBhvr>
                                    </p:animEffect>
                                    <p:set>
                                      <p:cBhvr>
                                        <p:cTn id="122" dur="1" fill="hold">
                                          <p:stCondLst>
                                            <p:cond delay="499"/>
                                          </p:stCondLst>
                                        </p:cTn>
                                        <p:tgtEl>
                                          <p:spTgt spid="7"/>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8"/>
                                        </p:tgtEl>
                                      </p:cBhvr>
                                    </p:animEffect>
                                    <p:set>
                                      <p:cBhvr>
                                        <p:cTn id="125" dur="1" fill="hold">
                                          <p:stCondLst>
                                            <p:cond delay="499"/>
                                          </p:stCondLst>
                                        </p:cTn>
                                        <p:tgtEl>
                                          <p:spTgt spid="8"/>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9"/>
                                        </p:tgtEl>
                                      </p:cBhvr>
                                    </p:animEffect>
                                    <p:set>
                                      <p:cBhvr>
                                        <p:cTn id="128" dur="1" fill="hold">
                                          <p:stCondLst>
                                            <p:cond delay="499"/>
                                          </p:stCondLst>
                                        </p:cTn>
                                        <p:tgtEl>
                                          <p:spTgt spid="9"/>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0"/>
                                        </p:tgtEl>
                                      </p:cBhvr>
                                    </p:animEffect>
                                    <p:set>
                                      <p:cBhvr>
                                        <p:cTn id="131" dur="1" fill="hold">
                                          <p:stCondLst>
                                            <p:cond delay="499"/>
                                          </p:stCondLst>
                                        </p:cTn>
                                        <p:tgtEl>
                                          <p:spTgt spid="10"/>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1"/>
                                        </p:tgtEl>
                                      </p:cBhvr>
                                    </p:animEffect>
                                    <p:set>
                                      <p:cBhvr>
                                        <p:cTn id="134" dur="1" fill="hold">
                                          <p:stCondLst>
                                            <p:cond delay="499"/>
                                          </p:stCondLst>
                                        </p:cTn>
                                        <p:tgtEl>
                                          <p:spTgt spid="11"/>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2"/>
                                        </p:tgtEl>
                                      </p:cBhvr>
                                    </p:animEffect>
                                    <p:set>
                                      <p:cBhvr>
                                        <p:cTn id="137" dur="1" fill="hold">
                                          <p:stCondLst>
                                            <p:cond delay="499"/>
                                          </p:stCondLst>
                                        </p:cTn>
                                        <p:tgtEl>
                                          <p:spTgt spid="12"/>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3"/>
                                        </p:tgtEl>
                                      </p:cBhvr>
                                    </p:animEffect>
                                    <p:set>
                                      <p:cBhvr>
                                        <p:cTn id="140" dur="1" fill="hold">
                                          <p:stCondLst>
                                            <p:cond delay="499"/>
                                          </p:stCondLst>
                                        </p:cTn>
                                        <p:tgtEl>
                                          <p:spTgt spid="13"/>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14"/>
                                        </p:tgtEl>
                                      </p:cBhvr>
                                    </p:animEffect>
                                    <p:set>
                                      <p:cBhvr>
                                        <p:cTn id="143" dur="1" fill="hold">
                                          <p:stCondLst>
                                            <p:cond delay="499"/>
                                          </p:stCondLst>
                                        </p:cTn>
                                        <p:tgtEl>
                                          <p:spTgt spid="14"/>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5"/>
                                        </p:tgtEl>
                                      </p:cBhvr>
                                    </p:animEffect>
                                    <p:set>
                                      <p:cBhvr>
                                        <p:cTn id="146" dur="1" fill="hold">
                                          <p:stCondLst>
                                            <p:cond delay="499"/>
                                          </p:stCondLst>
                                        </p:cTn>
                                        <p:tgtEl>
                                          <p:spTgt spid="15"/>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6"/>
                                        </p:tgtEl>
                                      </p:cBhvr>
                                    </p:animEffect>
                                    <p:set>
                                      <p:cBhvr>
                                        <p:cTn id="14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animBg="1"/>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1D86EB-73CE-B092-FD79-8AEC78F47335}"/>
              </a:ext>
            </a:extLst>
          </p:cNvPr>
          <p:cNvSpPr txBox="1"/>
          <p:nvPr/>
        </p:nvSpPr>
        <p:spPr>
          <a:xfrm>
            <a:off x="2191513" y="3551059"/>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There are _____ rows of _____</a:t>
            </a:r>
          </a:p>
        </p:txBody>
      </p:sp>
      <p:sp>
        <p:nvSpPr>
          <p:cNvPr id="3" name="Oval 2">
            <a:extLst>
              <a:ext uri="{FF2B5EF4-FFF2-40B4-BE49-F238E27FC236}">
                <a16:creationId xmlns:a16="http://schemas.microsoft.com/office/drawing/2014/main" id="{50A625DC-84D5-4234-726B-AF228AC2D57E}"/>
              </a:ext>
            </a:extLst>
          </p:cNvPr>
          <p:cNvSpPr/>
          <p:nvPr/>
        </p:nvSpPr>
        <p:spPr>
          <a:xfrm>
            <a:off x="3828677"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5DE5578C-653E-1437-617E-61F356706D93}"/>
              </a:ext>
            </a:extLst>
          </p:cNvPr>
          <p:cNvSpPr/>
          <p:nvPr/>
        </p:nvSpPr>
        <p:spPr>
          <a:xfrm>
            <a:off x="4733650"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702AC46-F0C3-B66A-983B-52177B4F6B68}"/>
              </a:ext>
            </a:extLst>
          </p:cNvPr>
          <p:cNvSpPr/>
          <p:nvPr/>
        </p:nvSpPr>
        <p:spPr>
          <a:xfrm>
            <a:off x="5657193"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2DFBEA0-B71B-3FA8-0A0E-E1CC110B191B}"/>
              </a:ext>
            </a:extLst>
          </p:cNvPr>
          <p:cNvSpPr/>
          <p:nvPr/>
        </p:nvSpPr>
        <p:spPr>
          <a:xfrm>
            <a:off x="6538846"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22ACE9D-A803-1D98-FEC1-93E3F728D7EE}"/>
              </a:ext>
            </a:extLst>
          </p:cNvPr>
          <p:cNvSpPr/>
          <p:nvPr/>
        </p:nvSpPr>
        <p:spPr>
          <a:xfrm>
            <a:off x="7420499"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056069D-5CF5-3AA2-02CF-2385D228DD23}"/>
              </a:ext>
            </a:extLst>
          </p:cNvPr>
          <p:cNvSpPr/>
          <p:nvPr/>
        </p:nvSpPr>
        <p:spPr>
          <a:xfrm>
            <a:off x="3828677"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2093700-8457-F52B-6495-3FCF10D5607E}"/>
              </a:ext>
            </a:extLst>
          </p:cNvPr>
          <p:cNvSpPr/>
          <p:nvPr/>
        </p:nvSpPr>
        <p:spPr>
          <a:xfrm>
            <a:off x="4733650"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7EEC6E6-3BB1-49E7-A00D-ADBA947FCB51}"/>
              </a:ext>
            </a:extLst>
          </p:cNvPr>
          <p:cNvSpPr/>
          <p:nvPr/>
        </p:nvSpPr>
        <p:spPr>
          <a:xfrm>
            <a:off x="5657193"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20D3E83-4BBC-D6FA-661A-41940BB97BDB}"/>
              </a:ext>
            </a:extLst>
          </p:cNvPr>
          <p:cNvSpPr/>
          <p:nvPr/>
        </p:nvSpPr>
        <p:spPr>
          <a:xfrm>
            <a:off x="6538846"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CFF20C7-0D4A-A139-4193-F49016FD29E9}"/>
              </a:ext>
            </a:extLst>
          </p:cNvPr>
          <p:cNvSpPr/>
          <p:nvPr/>
        </p:nvSpPr>
        <p:spPr>
          <a:xfrm>
            <a:off x="7420499"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911452E-17C9-8D7A-26D0-D8AE9F63F0D8}"/>
              </a:ext>
            </a:extLst>
          </p:cNvPr>
          <p:cNvSpPr/>
          <p:nvPr/>
        </p:nvSpPr>
        <p:spPr>
          <a:xfrm>
            <a:off x="3828677"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B2202D1-E4F9-91EB-DFFB-068C9125203C}"/>
              </a:ext>
            </a:extLst>
          </p:cNvPr>
          <p:cNvSpPr/>
          <p:nvPr/>
        </p:nvSpPr>
        <p:spPr>
          <a:xfrm>
            <a:off x="4733650"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AAB314B-FEAC-7F2C-2246-DEC7D9BE34E0}"/>
              </a:ext>
            </a:extLst>
          </p:cNvPr>
          <p:cNvSpPr/>
          <p:nvPr/>
        </p:nvSpPr>
        <p:spPr>
          <a:xfrm>
            <a:off x="5657193"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AB3ECC9-90DC-A133-91FB-1E7BB9C35B3B}"/>
              </a:ext>
            </a:extLst>
          </p:cNvPr>
          <p:cNvSpPr/>
          <p:nvPr/>
        </p:nvSpPr>
        <p:spPr>
          <a:xfrm>
            <a:off x="6538846"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530D242-B6FB-E49A-2162-21BC07EE3FA2}"/>
              </a:ext>
            </a:extLst>
          </p:cNvPr>
          <p:cNvSpPr/>
          <p:nvPr/>
        </p:nvSpPr>
        <p:spPr>
          <a:xfrm>
            <a:off x="7420499"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1236F40-D850-21F1-419A-5DE35416ED87}"/>
              </a:ext>
            </a:extLst>
          </p:cNvPr>
          <p:cNvSpPr txBox="1"/>
          <p:nvPr/>
        </p:nvSpPr>
        <p:spPr>
          <a:xfrm>
            <a:off x="7543762" y="3539722"/>
            <a:ext cx="818482"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5</a:t>
            </a:r>
          </a:p>
        </p:txBody>
      </p:sp>
      <p:sp>
        <p:nvSpPr>
          <p:cNvPr id="19" name="TextBox 18">
            <a:extLst>
              <a:ext uri="{FF2B5EF4-FFF2-40B4-BE49-F238E27FC236}">
                <a16:creationId xmlns:a16="http://schemas.microsoft.com/office/drawing/2014/main" id="{2CD18162-33DA-795F-6928-E6E508E2239A}"/>
              </a:ext>
            </a:extLst>
          </p:cNvPr>
          <p:cNvSpPr txBox="1"/>
          <p:nvPr/>
        </p:nvSpPr>
        <p:spPr>
          <a:xfrm>
            <a:off x="5386964" y="3524696"/>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3</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828B86A-E58E-712D-EA10-485C6074EA7B}"/>
                  </a:ext>
                </a:extLst>
              </p:cNvPr>
              <p:cNvSpPr txBox="1"/>
              <p:nvPr/>
            </p:nvSpPr>
            <p:spPr>
              <a:xfrm>
                <a:off x="2219793" y="5482733"/>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_____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_____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_____</a:t>
                </a:r>
              </a:p>
            </p:txBody>
          </p:sp>
        </mc:Choice>
        <mc:Fallback xmlns="">
          <p:sp>
            <p:nvSpPr>
              <p:cNvPr id="20" name="TextBox 19">
                <a:extLst>
                  <a:ext uri="{FF2B5EF4-FFF2-40B4-BE49-F238E27FC236}">
                    <a16:creationId xmlns:a16="http://schemas.microsoft.com/office/drawing/2014/main" id="{D828B86A-E58E-712D-EA10-485C6074EA7B}"/>
                  </a:ext>
                </a:extLst>
              </p:cNvPr>
              <p:cNvSpPr txBox="1">
                <a:spLocks noRot="1" noChangeAspect="1" noMove="1" noResize="1" noEditPoints="1" noAdjustHandles="1" noChangeArrowheads="1" noChangeShapeType="1" noTextEdit="1"/>
              </p:cNvSpPr>
              <p:nvPr/>
            </p:nvSpPr>
            <p:spPr>
              <a:xfrm>
                <a:off x="2219793" y="5482733"/>
                <a:ext cx="7525512" cy="523220"/>
              </a:xfrm>
              <a:prstGeom prst="rect">
                <a:avLst/>
              </a:prstGeom>
              <a:blipFill>
                <a:blip r:embed="rId2"/>
                <a:stretch>
                  <a:fillRect t="-10465" b="-32558"/>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375A8C3A-3BC1-642B-C517-1C2AAC2BCF19}"/>
              </a:ext>
            </a:extLst>
          </p:cNvPr>
          <p:cNvSpPr txBox="1"/>
          <p:nvPr/>
        </p:nvSpPr>
        <p:spPr>
          <a:xfrm>
            <a:off x="5748875" y="5448598"/>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5</a:t>
            </a:r>
          </a:p>
        </p:txBody>
      </p:sp>
      <p:sp>
        <p:nvSpPr>
          <p:cNvPr id="22" name="TextBox 21">
            <a:extLst>
              <a:ext uri="{FF2B5EF4-FFF2-40B4-BE49-F238E27FC236}">
                <a16:creationId xmlns:a16="http://schemas.microsoft.com/office/drawing/2014/main" id="{87D509E8-1945-5AA7-560D-B2CA4D27608B}"/>
              </a:ext>
            </a:extLst>
          </p:cNvPr>
          <p:cNvSpPr txBox="1"/>
          <p:nvPr/>
        </p:nvSpPr>
        <p:spPr>
          <a:xfrm>
            <a:off x="4503237" y="5459684"/>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3</a:t>
            </a:r>
          </a:p>
        </p:txBody>
      </p:sp>
      <p:sp>
        <p:nvSpPr>
          <p:cNvPr id="23" name="TextBox 22">
            <a:extLst>
              <a:ext uri="{FF2B5EF4-FFF2-40B4-BE49-F238E27FC236}">
                <a16:creationId xmlns:a16="http://schemas.microsoft.com/office/drawing/2014/main" id="{A7FC3366-39E7-4FC7-18D3-738DFE1E3072}"/>
              </a:ext>
            </a:extLst>
          </p:cNvPr>
          <p:cNvSpPr txBox="1"/>
          <p:nvPr/>
        </p:nvSpPr>
        <p:spPr>
          <a:xfrm>
            <a:off x="7053646" y="5459684"/>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15</a:t>
            </a:r>
          </a:p>
        </p:txBody>
      </p:sp>
      <p:cxnSp>
        <p:nvCxnSpPr>
          <p:cNvPr id="24" name="Straight Connector 23">
            <a:extLst>
              <a:ext uri="{FF2B5EF4-FFF2-40B4-BE49-F238E27FC236}">
                <a16:creationId xmlns:a16="http://schemas.microsoft.com/office/drawing/2014/main" id="{9E7162A9-39AB-911C-5890-D460286ECE42}"/>
              </a:ext>
            </a:extLst>
          </p:cNvPr>
          <p:cNvCxnSpPr>
            <a:cxnSpLocks/>
          </p:cNvCxnSpPr>
          <p:nvPr/>
        </p:nvCxnSpPr>
        <p:spPr>
          <a:xfrm flipH="1">
            <a:off x="3581522" y="1459749"/>
            <a:ext cx="474549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F35D65-9E9F-3239-2AA9-4E44E0A829BB}"/>
              </a:ext>
            </a:extLst>
          </p:cNvPr>
          <p:cNvCxnSpPr>
            <a:cxnSpLocks/>
          </p:cNvCxnSpPr>
          <p:nvPr/>
        </p:nvCxnSpPr>
        <p:spPr>
          <a:xfrm flipH="1">
            <a:off x="3581522" y="2386950"/>
            <a:ext cx="474549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9A3F037-F9D6-2636-6A39-1ABAE3225934}"/>
                  </a:ext>
                </a:extLst>
              </p:cNvPr>
              <p:cNvSpPr txBox="1"/>
              <p:nvPr/>
            </p:nvSpPr>
            <p:spPr>
              <a:xfrm>
                <a:off x="2191511" y="4426215"/>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____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a:t>
                </a:r>
              </a:p>
            </p:txBody>
          </p:sp>
        </mc:Choice>
        <mc:Fallback xmlns="">
          <p:sp>
            <p:nvSpPr>
              <p:cNvPr id="26" name="TextBox 25">
                <a:extLst>
                  <a:ext uri="{FF2B5EF4-FFF2-40B4-BE49-F238E27FC236}">
                    <a16:creationId xmlns:a16="http://schemas.microsoft.com/office/drawing/2014/main" id="{49A3F037-F9D6-2636-6A39-1ABAE3225934}"/>
                  </a:ext>
                </a:extLst>
              </p:cNvPr>
              <p:cNvSpPr txBox="1">
                <a:spLocks noRot="1" noChangeAspect="1" noMove="1" noResize="1" noEditPoints="1" noAdjustHandles="1" noChangeArrowheads="1" noChangeShapeType="1" noTextEdit="1"/>
              </p:cNvSpPr>
              <p:nvPr/>
            </p:nvSpPr>
            <p:spPr>
              <a:xfrm>
                <a:off x="2191511" y="4426215"/>
                <a:ext cx="7525512" cy="523220"/>
              </a:xfrm>
              <a:prstGeom prst="rect">
                <a:avLst/>
              </a:prstGeom>
              <a:blipFill>
                <a:blip r:embed="rId3"/>
                <a:stretch>
                  <a:fillRect t="-10465" b="-32558"/>
                </a:stretch>
              </a:blipFill>
            </p:spPr>
            <p:txBody>
              <a:bodyPr/>
              <a:lstStyle/>
              <a:p>
                <a:r>
                  <a:rPr lang="en-GB">
                    <a:noFill/>
                  </a:rPr>
                  <a:t> </a:t>
                </a:r>
              </a:p>
            </p:txBody>
          </p:sp>
        </mc:Fallback>
      </mc:AlternateContent>
      <p:sp>
        <p:nvSpPr>
          <p:cNvPr id="27" name="TextBox 26">
            <a:extLst>
              <a:ext uri="{FF2B5EF4-FFF2-40B4-BE49-F238E27FC236}">
                <a16:creationId xmlns:a16="http://schemas.microsoft.com/office/drawing/2014/main" id="{1031678E-AFCE-B7FC-8C2A-E0DCCAB2E799}"/>
              </a:ext>
            </a:extLst>
          </p:cNvPr>
          <p:cNvSpPr txBox="1"/>
          <p:nvPr/>
        </p:nvSpPr>
        <p:spPr>
          <a:xfrm>
            <a:off x="4075751" y="4397119"/>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5</a:t>
            </a:r>
          </a:p>
        </p:txBody>
      </p:sp>
      <p:sp>
        <p:nvSpPr>
          <p:cNvPr id="28" name="TextBox 27">
            <a:extLst>
              <a:ext uri="{FF2B5EF4-FFF2-40B4-BE49-F238E27FC236}">
                <a16:creationId xmlns:a16="http://schemas.microsoft.com/office/drawing/2014/main" id="{1ABC263F-6297-8C09-60E9-C22D813ED600}"/>
              </a:ext>
            </a:extLst>
          </p:cNvPr>
          <p:cNvSpPr txBox="1"/>
          <p:nvPr/>
        </p:nvSpPr>
        <p:spPr>
          <a:xfrm>
            <a:off x="5205945" y="4397119"/>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5</a:t>
            </a:r>
          </a:p>
        </p:txBody>
      </p:sp>
      <p:sp>
        <p:nvSpPr>
          <p:cNvPr id="29" name="TextBox 28">
            <a:extLst>
              <a:ext uri="{FF2B5EF4-FFF2-40B4-BE49-F238E27FC236}">
                <a16:creationId xmlns:a16="http://schemas.microsoft.com/office/drawing/2014/main" id="{1834682C-731B-7E93-87F4-E73BCFB59A9E}"/>
              </a:ext>
            </a:extLst>
          </p:cNvPr>
          <p:cNvSpPr txBox="1"/>
          <p:nvPr/>
        </p:nvSpPr>
        <p:spPr>
          <a:xfrm>
            <a:off x="6336139" y="4397119"/>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5</a:t>
            </a:r>
          </a:p>
        </p:txBody>
      </p:sp>
      <p:sp>
        <p:nvSpPr>
          <p:cNvPr id="30" name="TextBox 29">
            <a:extLst>
              <a:ext uri="{FF2B5EF4-FFF2-40B4-BE49-F238E27FC236}">
                <a16:creationId xmlns:a16="http://schemas.microsoft.com/office/drawing/2014/main" id="{07B4E370-D25B-CC07-9306-6081226F1993}"/>
              </a:ext>
            </a:extLst>
          </p:cNvPr>
          <p:cNvSpPr txBox="1"/>
          <p:nvPr/>
        </p:nvSpPr>
        <p:spPr>
          <a:xfrm>
            <a:off x="7374342" y="4409493"/>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15</a:t>
            </a:r>
          </a:p>
        </p:txBody>
      </p:sp>
    </p:spTree>
    <p:extLst>
      <p:ext uri="{BB962C8B-B14F-4D97-AF65-F5344CB8AC3E}">
        <p14:creationId xmlns:p14="http://schemas.microsoft.com/office/powerpoint/2010/main" val="191669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5"/>
                                        </p:tgtEl>
                                      </p:cBhvr>
                                    </p:animEffect>
                                    <p:animScale>
                                      <p:cBhvr>
                                        <p:cTn id="21" dur="250" autoRev="1" fill="hold"/>
                                        <p:tgtEl>
                                          <p:spTgt spid="5"/>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9"/>
                                        </p:tgtEl>
                                      </p:cBhvr>
                                    </p:animEffect>
                                    <p:animScale>
                                      <p:cBhvr>
                                        <p:cTn id="35" dur="250" autoRev="1" fill="hold"/>
                                        <p:tgtEl>
                                          <p:spTgt spid="9"/>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10"/>
                                        </p:tgtEl>
                                      </p:cBhvr>
                                    </p:animEffect>
                                    <p:animScale>
                                      <p:cBhvr>
                                        <p:cTn id="38" dur="250" autoRev="1" fill="hold"/>
                                        <p:tgtEl>
                                          <p:spTgt spid="10"/>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11"/>
                                        </p:tgtEl>
                                      </p:cBhvr>
                                    </p:animEffect>
                                    <p:animScale>
                                      <p:cBhvr>
                                        <p:cTn id="41" dur="250" autoRev="1" fill="hold"/>
                                        <p:tgtEl>
                                          <p:spTgt spid="11"/>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grpId="0" nodeType="clickEffect">
                                  <p:stCondLst>
                                    <p:cond delay="0"/>
                                  </p:stCondLst>
                                  <p:childTnLst>
                                    <p:animEffect transition="out" filter="fade">
                                      <p:cBhvr>
                                        <p:cTn id="48" dur="500" tmFilter="0, 0; .2, .5; .8, .5; 1, 0"/>
                                        <p:tgtEl>
                                          <p:spTgt spid="13"/>
                                        </p:tgtEl>
                                      </p:cBhvr>
                                    </p:animEffect>
                                    <p:animScale>
                                      <p:cBhvr>
                                        <p:cTn id="49" dur="250" autoRev="1" fill="hold"/>
                                        <p:tgtEl>
                                          <p:spTgt spid="13"/>
                                        </p:tgtEl>
                                      </p:cBhvr>
                                      <p:by x="105000" y="105000"/>
                                    </p:animScale>
                                  </p:childTnLst>
                                </p:cTn>
                              </p:par>
                              <p:par>
                                <p:cTn id="50" presetID="26" presetClass="emph" presetSubtype="0" fill="hold" grpId="0" nodeType="withEffect">
                                  <p:stCondLst>
                                    <p:cond delay="0"/>
                                  </p:stCondLst>
                                  <p:childTnLst>
                                    <p:animEffect transition="out" filter="fade">
                                      <p:cBhvr>
                                        <p:cTn id="51" dur="500" tmFilter="0, 0; .2, .5; .8, .5; 1, 0"/>
                                        <p:tgtEl>
                                          <p:spTgt spid="14"/>
                                        </p:tgtEl>
                                      </p:cBhvr>
                                    </p:animEffect>
                                    <p:animScale>
                                      <p:cBhvr>
                                        <p:cTn id="52" dur="250" autoRev="1" fill="hold"/>
                                        <p:tgtEl>
                                          <p:spTgt spid="14"/>
                                        </p:tgtEl>
                                      </p:cBhvr>
                                      <p:by x="105000" y="105000"/>
                                    </p:animScale>
                                  </p:childTnLst>
                                </p:cTn>
                              </p:par>
                              <p:par>
                                <p:cTn id="53" presetID="26" presetClass="emph" presetSubtype="0" fill="hold" grpId="0" nodeType="withEffect">
                                  <p:stCondLst>
                                    <p:cond delay="0"/>
                                  </p:stCondLst>
                                  <p:childTnLst>
                                    <p:animEffect transition="out" filter="fade">
                                      <p:cBhvr>
                                        <p:cTn id="54" dur="500" tmFilter="0, 0; .2, .5; .8, .5; 1, 0"/>
                                        <p:tgtEl>
                                          <p:spTgt spid="15"/>
                                        </p:tgtEl>
                                      </p:cBhvr>
                                    </p:animEffect>
                                    <p:animScale>
                                      <p:cBhvr>
                                        <p:cTn id="55" dur="250" autoRev="1" fill="hold"/>
                                        <p:tgtEl>
                                          <p:spTgt spid="15"/>
                                        </p:tgtEl>
                                      </p:cBhvr>
                                      <p:by x="105000" y="105000"/>
                                    </p:animScale>
                                  </p:childTnLst>
                                </p:cTn>
                              </p:par>
                              <p:par>
                                <p:cTn id="56" presetID="26" presetClass="emph" presetSubtype="0" fill="hold" grpId="0" nodeType="withEffect">
                                  <p:stCondLst>
                                    <p:cond delay="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par>
                                <p:cTn id="59" presetID="26" presetClass="emph" presetSubtype="0" fill="hold" grpId="0" nodeType="withEffect">
                                  <p:stCondLst>
                                    <p:cond delay="0"/>
                                  </p:stCondLst>
                                  <p:childTnLst>
                                    <p:animEffect transition="out" filter="fade">
                                      <p:cBhvr>
                                        <p:cTn id="60" dur="500" tmFilter="0, 0; .2, .5; .8, .5; 1, 0"/>
                                        <p:tgtEl>
                                          <p:spTgt spid="17"/>
                                        </p:tgtEl>
                                      </p:cBhvr>
                                    </p:animEffect>
                                    <p:animScale>
                                      <p:cBhvr>
                                        <p:cTn id="61" dur="250" autoRev="1" fill="hold"/>
                                        <p:tgtEl>
                                          <p:spTgt spid="17"/>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500"/>
                                        <p:tgtEl>
                                          <p:spTgt spid="21"/>
                                        </p:tgtEl>
                                      </p:cBhvr>
                                    </p:animEffect>
                                  </p:childTnLst>
                                </p:cTn>
                              </p:par>
                            </p:childTnLst>
                          </p:cTn>
                        </p:par>
                      </p:childTnLst>
                    </p:cTn>
                  </p:par>
                  <p:par>
                    <p:cTn id="112" fill="hold">
                      <p:stCondLst>
                        <p:cond delay="indefinite"/>
                      </p:stCondLst>
                      <p:childTnLst>
                        <p:par>
                          <p:cTn id="113" fill="hold">
                            <p:stCondLst>
                              <p:cond delay="0"/>
                            </p:stCondLst>
                            <p:childTnLst>
                              <p:par>
                                <p:cTn id="114" presetID="26" presetClass="emph" presetSubtype="0" fill="hold" grpId="1" nodeType="clickEffect">
                                  <p:stCondLst>
                                    <p:cond delay="0"/>
                                  </p:stCondLst>
                                  <p:childTnLst>
                                    <p:animEffect transition="out" filter="fade">
                                      <p:cBhvr>
                                        <p:cTn id="115" dur="500" tmFilter="0, 0; .2, .5; .8, .5; 1, 0"/>
                                        <p:tgtEl>
                                          <p:spTgt spid="3"/>
                                        </p:tgtEl>
                                      </p:cBhvr>
                                    </p:animEffect>
                                    <p:animScale>
                                      <p:cBhvr>
                                        <p:cTn id="116" dur="250" autoRev="1" fill="hold"/>
                                        <p:tgtEl>
                                          <p:spTgt spid="3"/>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4"/>
                                        </p:tgtEl>
                                      </p:cBhvr>
                                    </p:animEffect>
                                    <p:animScale>
                                      <p:cBhvr>
                                        <p:cTn id="119" dur="250" autoRev="1" fill="hold"/>
                                        <p:tgtEl>
                                          <p:spTgt spid="4"/>
                                        </p:tgtEl>
                                      </p:cBhvr>
                                      <p:by x="105000" y="105000"/>
                                    </p:animScale>
                                  </p:childTnLst>
                                </p:cTn>
                              </p:par>
                              <p:par>
                                <p:cTn id="120" presetID="26" presetClass="emph" presetSubtype="0" fill="hold" grpId="1" nodeType="withEffect">
                                  <p:stCondLst>
                                    <p:cond delay="0"/>
                                  </p:stCondLst>
                                  <p:childTnLst>
                                    <p:animEffect transition="out" filter="fade">
                                      <p:cBhvr>
                                        <p:cTn id="121" dur="500" tmFilter="0, 0; .2, .5; .8, .5; 1, 0"/>
                                        <p:tgtEl>
                                          <p:spTgt spid="5"/>
                                        </p:tgtEl>
                                      </p:cBhvr>
                                    </p:animEffect>
                                    <p:animScale>
                                      <p:cBhvr>
                                        <p:cTn id="122" dur="250" autoRev="1" fill="hold"/>
                                        <p:tgtEl>
                                          <p:spTgt spid="5"/>
                                        </p:tgtEl>
                                      </p:cBhvr>
                                      <p:by x="105000" y="105000"/>
                                    </p:animScale>
                                  </p:childTnLst>
                                </p:cTn>
                              </p:par>
                              <p:par>
                                <p:cTn id="123" presetID="26" presetClass="emph" presetSubtype="0" fill="hold" grpId="1" nodeType="withEffect">
                                  <p:stCondLst>
                                    <p:cond delay="0"/>
                                  </p:stCondLst>
                                  <p:childTnLst>
                                    <p:animEffect transition="out" filter="fade">
                                      <p:cBhvr>
                                        <p:cTn id="124" dur="500" tmFilter="0, 0; .2, .5; .8, .5; 1, 0"/>
                                        <p:tgtEl>
                                          <p:spTgt spid="6"/>
                                        </p:tgtEl>
                                      </p:cBhvr>
                                    </p:animEffect>
                                    <p:animScale>
                                      <p:cBhvr>
                                        <p:cTn id="125" dur="250" autoRev="1" fill="hold"/>
                                        <p:tgtEl>
                                          <p:spTgt spid="6"/>
                                        </p:tgtEl>
                                      </p:cBhvr>
                                      <p:by x="105000" y="105000"/>
                                    </p:animScale>
                                  </p:childTnLst>
                                </p:cTn>
                              </p:par>
                              <p:par>
                                <p:cTn id="126" presetID="26" presetClass="emph" presetSubtype="0" fill="hold" grpId="1" nodeType="withEffect">
                                  <p:stCondLst>
                                    <p:cond delay="0"/>
                                  </p:stCondLst>
                                  <p:childTnLst>
                                    <p:animEffect transition="out" filter="fade">
                                      <p:cBhvr>
                                        <p:cTn id="127" dur="500" tmFilter="0, 0; .2, .5; .8, .5; 1, 0"/>
                                        <p:tgtEl>
                                          <p:spTgt spid="7"/>
                                        </p:tgtEl>
                                      </p:cBhvr>
                                    </p:animEffect>
                                    <p:animScale>
                                      <p:cBhvr>
                                        <p:cTn id="128" dur="250" autoRev="1" fill="hold"/>
                                        <p:tgtEl>
                                          <p:spTgt spid="7"/>
                                        </p:tgtEl>
                                      </p:cBhvr>
                                      <p:by x="105000" y="105000"/>
                                    </p:animScale>
                                  </p:childTnLst>
                                </p:cTn>
                              </p:par>
                              <p:par>
                                <p:cTn id="129" presetID="26" presetClass="emph" presetSubtype="0" fill="hold" grpId="1" nodeType="withEffect">
                                  <p:stCondLst>
                                    <p:cond delay="0"/>
                                  </p:stCondLst>
                                  <p:childTnLst>
                                    <p:animEffect transition="out" filter="fade">
                                      <p:cBhvr>
                                        <p:cTn id="130" dur="500" tmFilter="0, 0; .2, .5; .8, .5; 1, 0"/>
                                        <p:tgtEl>
                                          <p:spTgt spid="8"/>
                                        </p:tgtEl>
                                      </p:cBhvr>
                                    </p:animEffect>
                                    <p:animScale>
                                      <p:cBhvr>
                                        <p:cTn id="131" dur="250" autoRev="1" fill="hold"/>
                                        <p:tgtEl>
                                          <p:spTgt spid="8"/>
                                        </p:tgtEl>
                                      </p:cBhvr>
                                      <p:by x="105000" y="105000"/>
                                    </p:animScale>
                                  </p:childTnLst>
                                </p:cTn>
                              </p:par>
                              <p:par>
                                <p:cTn id="132" presetID="26" presetClass="emph" presetSubtype="0" fill="hold" grpId="1" nodeType="withEffect">
                                  <p:stCondLst>
                                    <p:cond delay="0"/>
                                  </p:stCondLst>
                                  <p:childTnLst>
                                    <p:animEffect transition="out" filter="fade">
                                      <p:cBhvr>
                                        <p:cTn id="133" dur="500" tmFilter="0, 0; .2, .5; .8, .5; 1, 0"/>
                                        <p:tgtEl>
                                          <p:spTgt spid="9"/>
                                        </p:tgtEl>
                                      </p:cBhvr>
                                    </p:animEffect>
                                    <p:animScale>
                                      <p:cBhvr>
                                        <p:cTn id="134" dur="250" autoRev="1" fill="hold"/>
                                        <p:tgtEl>
                                          <p:spTgt spid="9"/>
                                        </p:tgtEl>
                                      </p:cBhvr>
                                      <p:by x="105000" y="105000"/>
                                    </p:animScale>
                                  </p:childTnLst>
                                </p:cTn>
                              </p:par>
                              <p:par>
                                <p:cTn id="135" presetID="26" presetClass="emph" presetSubtype="0" fill="hold" grpId="1" nodeType="withEffect">
                                  <p:stCondLst>
                                    <p:cond delay="0"/>
                                  </p:stCondLst>
                                  <p:childTnLst>
                                    <p:animEffect transition="out" filter="fade">
                                      <p:cBhvr>
                                        <p:cTn id="136" dur="500" tmFilter="0, 0; .2, .5; .8, .5; 1, 0"/>
                                        <p:tgtEl>
                                          <p:spTgt spid="10"/>
                                        </p:tgtEl>
                                      </p:cBhvr>
                                    </p:animEffect>
                                    <p:animScale>
                                      <p:cBhvr>
                                        <p:cTn id="137" dur="250" autoRev="1" fill="hold"/>
                                        <p:tgtEl>
                                          <p:spTgt spid="10"/>
                                        </p:tgtEl>
                                      </p:cBhvr>
                                      <p:by x="105000" y="105000"/>
                                    </p:animScale>
                                  </p:childTnLst>
                                </p:cTn>
                              </p:par>
                              <p:par>
                                <p:cTn id="138" presetID="26" presetClass="emph" presetSubtype="0" fill="hold" grpId="1" nodeType="withEffect">
                                  <p:stCondLst>
                                    <p:cond delay="0"/>
                                  </p:stCondLst>
                                  <p:childTnLst>
                                    <p:animEffect transition="out" filter="fade">
                                      <p:cBhvr>
                                        <p:cTn id="139" dur="500" tmFilter="0, 0; .2, .5; .8, .5; 1, 0"/>
                                        <p:tgtEl>
                                          <p:spTgt spid="11"/>
                                        </p:tgtEl>
                                      </p:cBhvr>
                                    </p:animEffect>
                                    <p:animScale>
                                      <p:cBhvr>
                                        <p:cTn id="140" dur="250" autoRev="1" fill="hold"/>
                                        <p:tgtEl>
                                          <p:spTgt spid="11"/>
                                        </p:tgtEl>
                                      </p:cBhvr>
                                      <p:by x="105000" y="105000"/>
                                    </p:animScale>
                                  </p:childTnLst>
                                </p:cTn>
                              </p:par>
                              <p:par>
                                <p:cTn id="141" presetID="26" presetClass="emph" presetSubtype="0" fill="hold" grpId="1" nodeType="withEffect">
                                  <p:stCondLst>
                                    <p:cond delay="0"/>
                                  </p:stCondLst>
                                  <p:childTnLst>
                                    <p:animEffect transition="out" filter="fade">
                                      <p:cBhvr>
                                        <p:cTn id="142" dur="500" tmFilter="0, 0; .2, .5; .8, .5; 1, 0"/>
                                        <p:tgtEl>
                                          <p:spTgt spid="12"/>
                                        </p:tgtEl>
                                      </p:cBhvr>
                                    </p:animEffect>
                                    <p:animScale>
                                      <p:cBhvr>
                                        <p:cTn id="143" dur="250" autoRev="1" fill="hold"/>
                                        <p:tgtEl>
                                          <p:spTgt spid="12"/>
                                        </p:tgtEl>
                                      </p:cBhvr>
                                      <p:by x="105000" y="105000"/>
                                    </p:animScale>
                                  </p:childTnLst>
                                </p:cTn>
                              </p:par>
                              <p:par>
                                <p:cTn id="144" presetID="26" presetClass="emph" presetSubtype="0" fill="hold" grpId="1" nodeType="withEffect">
                                  <p:stCondLst>
                                    <p:cond delay="0"/>
                                  </p:stCondLst>
                                  <p:childTnLst>
                                    <p:animEffect transition="out" filter="fade">
                                      <p:cBhvr>
                                        <p:cTn id="145" dur="500" tmFilter="0, 0; .2, .5; .8, .5; 1, 0"/>
                                        <p:tgtEl>
                                          <p:spTgt spid="13"/>
                                        </p:tgtEl>
                                      </p:cBhvr>
                                    </p:animEffect>
                                    <p:animScale>
                                      <p:cBhvr>
                                        <p:cTn id="146" dur="250" autoRev="1" fill="hold"/>
                                        <p:tgtEl>
                                          <p:spTgt spid="13"/>
                                        </p:tgtEl>
                                      </p:cBhvr>
                                      <p:by x="105000" y="105000"/>
                                    </p:animScale>
                                  </p:childTnLst>
                                </p:cTn>
                              </p:par>
                              <p:par>
                                <p:cTn id="147" presetID="26" presetClass="emph" presetSubtype="0" fill="hold" grpId="1" nodeType="withEffect">
                                  <p:stCondLst>
                                    <p:cond delay="0"/>
                                  </p:stCondLst>
                                  <p:childTnLst>
                                    <p:animEffect transition="out" filter="fade">
                                      <p:cBhvr>
                                        <p:cTn id="148" dur="500" tmFilter="0, 0; .2, .5; .8, .5; 1, 0"/>
                                        <p:tgtEl>
                                          <p:spTgt spid="14"/>
                                        </p:tgtEl>
                                      </p:cBhvr>
                                    </p:animEffect>
                                    <p:animScale>
                                      <p:cBhvr>
                                        <p:cTn id="149" dur="250" autoRev="1" fill="hold"/>
                                        <p:tgtEl>
                                          <p:spTgt spid="14"/>
                                        </p:tgtEl>
                                      </p:cBhvr>
                                      <p:by x="105000" y="105000"/>
                                    </p:animScale>
                                  </p:childTnLst>
                                </p:cTn>
                              </p:par>
                              <p:par>
                                <p:cTn id="150" presetID="26" presetClass="emph" presetSubtype="0" fill="hold" grpId="1" nodeType="withEffect">
                                  <p:stCondLst>
                                    <p:cond delay="0"/>
                                  </p:stCondLst>
                                  <p:childTnLst>
                                    <p:animEffect transition="out" filter="fade">
                                      <p:cBhvr>
                                        <p:cTn id="151" dur="500" tmFilter="0, 0; .2, .5; .8, .5; 1, 0"/>
                                        <p:tgtEl>
                                          <p:spTgt spid="15"/>
                                        </p:tgtEl>
                                      </p:cBhvr>
                                    </p:animEffect>
                                    <p:animScale>
                                      <p:cBhvr>
                                        <p:cTn id="152" dur="250" autoRev="1" fill="hold"/>
                                        <p:tgtEl>
                                          <p:spTgt spid="15"/>
                                        </p:tgtEl>
                                      </p:cBhvr>
                                      <p:by x="105000" y="105000"/>
                                    </p:animScale>
                                  </p:childTnLst>
                                </p:cTn>
                              </p:par>
                              <p:par>
                                <p:cTn id="153" presetID="26" presetClass="emph" presetSubtype="0" fill="hold" grpId="1" nodeType="withEffect">
                                  <p:stCondLst>
                                    <p:cond delay="0"/>
                                  </p:stCondLst>
                                  <p:childTnLst>
                                    <p:animEffect transition="out" filter="fade">
                                      <p:cBhvr>
                                        <p:cTn id="154" dur="500" tmFilter="0, 0; .2, .5; .8, .5; 1, 0"/>
                                        <p:tgtEl>
                                          <p:spTgt spid="16"/>
                                        </p:tgtEl>
                                      </p:cBhvr>
                                    </p:animEffect>
                                    <p:animScale>
                                      <p:cBhvr>
                                        <p:cTn id="155" dur="250" autoRev="1" fill="hold"/>
                                        <p:tgtEl>
                                          <p:spTgt spid="16"/>
                                        </p:tgtEl>
                                      </p:cBhvr>
                                      <p:by x="105000" y="105000"/>
                                    </p:animScale>
                                  </p:childTnLst>
                                </p:cTn>
                              </p:par>
                              <p:par>
                                <p:cTn id="156" presetID="26" presetClass="emph" presetSubtype="0" fill="hold" grpId="1" nodeType="withEffect">
                                  <p:stCondLst>
                                    <p:cond delay="0"/>
                                  </p:stCondLst>
                                  <p:childTnLst>
                                    <p:animEffect transition="out" filter="fade">
                                      <p:cBhvr>
                                        <p:cTn id="157" dur="500" tmFilter="0, 0; .2, .5; .8, .5; 1, 0"/>
                                        <p:tgtEl>
                                          <p:spTgt spid="17"/>
                                        </p:tgtEl>
                                      </p:cBhvr>
                                    </p:animEffect>
                                    <p:animScale>
                                      <p:cBhvr>
                                        <p:cTn id="158" dur="250" autoRev="1" fill="hold"/>
                                        <p:tgtEl>
                                          <p:spTgt spid="17"/>
                                        </p:tgtEl>
                                      </p:cBhvr>
                                      <p:by x="105000" y="105000"/>
                                    </p:animScale>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23"/>
                                        </p:tgtEl>
                                        <p:attrNameLst>
                                          <p:attrName>style.visibility</p:attrName>
                                        </p:attrNameLst>
                                      </p:cBhvr>
                                      <p:to>
                                        <p:strVal val="visible"/>
                                      </p:to>
                                    </p:set>
                                    <p:animEffect transition="in" filter="fade">
                                      <p:cBhvr>
                                        <p:cTn id="163" dur="500"/>
                                        <p:tgtEl>
                                          <p:spTgt spid="23"/>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500"/>
                                        <p:tgtEl>
                                          <p:spTgt spid="24"/>
                                        </p:tgtEl>
                                      </p:cBhvr>
                                    </p:animEffect>
                                    <p:set>
                                      <p:cBhvr>
                                        <p:cTn id="168" dur="1" fill="hold">
                                          <p:stCondLst>
                                            <p:cond delay="499"/>
                                          </p:stCondLst>
                                        </p:cTn>
                                        <p:tgtEl>
                                          <p:spTgt spid="24"/>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25"/>
                                        </p:tgtEl>
                                      </p:cBhvr>
                                    </p:animEffect>
                                    <p:set>
                                      <p:cBhvr>
                                        <p:cTn id="171" dur="1" fill="hold">
                                          <p:stCondLst>
                                            <p:cond delay="499"/>
                                          </p:stCondLst>
                                        </p:cTn>
                                        <p:tgtEl>
                                          <p:spTgt spid="25"/>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19"/>
                                        </p:tgtEl>
                                      </p:cBhvr>
                                    </p:animEffect>
                                    <p:set>
                                      <p:cBhvr>
                                        <p:cTn id="174" dur="1" fill="hold">
                                          <p:stCondLst>
                                            <p:cond delay="499"/>
                                          </p:stCondLst>
                                        </p:cTn>
                                        <p:tgtEl>
                                          <p:spTgt spid="19"/>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8"/>
                                        </p:tgtEl>
                                      </p:cBhvr>
                                    </p:animEffect>
                                    <p:set>
                                      <p:cBhvr>
                                        <p:cTn id="177" dur="1" fill="hold">
                                          <p:stCondLst>
                                            <p:cond delay="499"/>
                                          </p:stCondLst>
                                        </p:cTn>
                                        <p:tgtEl>
                                          <p:spTgt spid="1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20"/>
                                        </p:tgtEl>
                                      </p:cBhvr>
                                    </p:animEffect>
                                    <p:set>
                                      <p:cBhvr>
                                        <p:cTn id="180" dur="1" fill="hold">
                                          <p:stCondLst>
                                            <p:cond delay="499"/>
                                          </p:stCondLst>
                                        </p:cTn>
                                        <p:tgtEl>
                                          <p:spTgt spid="2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22"/>
                                        </p:tgtEl>
                                      </p:cBhvr>
                                    </p:animEffect>
                                    <p:set>
                                      <p:cBhvr>
                                        <p:cTn id="183" dur="1" fill="hold">
                                          <p:stCondLst>
                                            <p:cond delay="499"/>
                                          </p:stCondLst>
                                        </p:cTn>
                                        <p:tgtEl>
                                          <p:spTgt spid="22"/>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21"/>
                                        </p:tgtEl>
                                      </p:cBhvr>
                                    </p:animEffect>
                                    <p:set>
                                      <p:cBhvr>
                                        <p:cTn id="186" dur="1" fill="hold">
                                          <p:stCondLst>
                                            <p:cond delay="499"/>
                                          </p:stCondLst>
                                        </p:cTn>
                                        <p:tgtEl>
                                          <p:spTgt spid="2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23"/>
                                        </p:tgtEl>
                                      </p:cBhvr>
                                    </p:animEffect>
                                    <p:set>
                                      <p:cBhvr>
                                        <p:cTn id="189" dur="1" fill="hold">
                                          <p:stCondLst>
                                            <p:cond delay="499"/>
                                          </p:stCondLst>
                                        </p:cTn>
                                        <p:tgtEl>
                                          <p:spTgt spid="23"/>
                                        </p:tgtEl>
                                        <p:attrNameLst>
                                          <p:attrName>style.visibility</p:attrName>
                                        </p:attrNameLst>
                                      </p:cBhvr>
                                      <p:to>
                                        <p:strVal val="hidden"/>
                                      </p:to>
                                    </p:set>
                                  </p:childTnLst>
                                </p:cTn>
                              </p:par>
                              <p:par>
                                <p:cTn id="190" presetID="10" presetClass="exit" presetSubtype="0" fill="hold" grpId="0" nodeType="withEffect">
                                  <p:stCondLst>
                                    <p:cond delay="0"/>
                                  </p:stCondLst>
                                  <p:childTnLst>
                                    <p:animEffect transition="out" filter="fade">
                                      <p:cBhvr>
                                        <p:cTn id="191" dur="500"/>
                                        <p:tgtEl>
                                          <p:spTgt spid="2"/>
                                        </p:tgtEl>
                                      </p:cBhvr>
                                    </p:animEffect>
                                    <p:set>
                                      <p:cBhvr>
                                        <p:cTn id="192" dur="1" fill="hold">
                                          <p:stCondLst>
                                            <p:cond delay="499"/>
                                          </p:stCondLst>
                                        </p:cTn>
                                        <p:tgtEl>
                                          <p:spTgt spid="2"/>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26"/>
                                        </p:tgtEl>
                                      </p:cBhvr>
                                    </p:animEffect>
                                    <p:set>
                                      <p:cBhvr>
                                        <p:cTn id="195" dur="1" fill="hold">
                                          <p:stCondLst>
                                            <p:cond delay="499"/>
                                          </p:stCondLst>
                                        </p:cTn>
                                        <p:tgtEl>
                                          <p:spTgt spid="26"/>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27"/>
                                        </p:tgtEl>
                                      </p:cBhvr>
                                    </p:animEffect>
                                    <p:set>
                                      <p:cBhvr>
                                        <p:cTn id="198" dur="1" fill="hold">
                                          <p:stCondLst>
                                            <p:cond delay="499"/>
                                          </p:stCondLst>
                                        </p:cTn>
                                        <p:tgtEl>
                                          <p:spTgt spid="27"/>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28"/>
                                        </p:tgtEl>
                                      </p:cBhvr>
                                    </p:animEffect>
                                    <p:set>
                                      <p:cBhvr>
                                        <p:cTn id="201" dur="1" fill="hold">
                                          <p:stCondLst>
                                            <p:cond delay="499"/>
                                          </p:stCondLst>
                                        </p:cTn>
                                        <p:tgtEl>
                                          <p:spTgt spid="28"/>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500"/>
                                        <p:tgtEl>
                                          <p:spTgt spid="29"/>
                                        </p:tgtEl>
                                      </p:cBhvr>
                                    </p:animEffect>
                                    <p:set>
                                      <p:cBhvr>
                                        <p:cTn id="204" dur="1" fill="hold">
                                          <p:stCondLst>
                                            <p:cond delay="499"/>
                                          </p:stCondLst>
                                        </p:cTn>
                                        <p:tgtEl>
                                          <p:spTgt spid="29"/>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30"/>
                                        </p:tgtEl>
                                      </p:cBhvr>
                                    </p:animEffect>
                                    <p:set>
                                      <p:cBhvr>
                                        <p:cTn id="20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p:bldP spid="18" grpId="1"/>
      <p:bldP spid="19" grpId="0"/>
      <p:bldP spid="19" grpId="1"/>
      <p:bldP spid="20" grpId="0"/>
      <p:bldP spid="20" grpId="1"/>
      <p:bldP spid="21" grpId="0"/>
      <p:bldP spid="21" grpId="1"/>
      <p:bldP spid="22" grpId="0"/>
      <p:bldP spid="22" grpId="1"/>
      <p:bldP spid="23" grpId="0"/>
      <p:bldP spid="23" grpId="1"/>
      <p:bldP spid="26" grpId="0"/>
      <p:bldP spid="26" grpId="1"/>
      <p:bldP spid="27" grpId="0"/>
      <p:bldP spid="27" grpId="1"/>
      <p:bldP spid="28" grpId="0"/>
      <p:bldP spid="28" grpId="1"/>
      <p:bldP spid="29" grpId="0"/>
      <p:bldP spid="29" grpId="1"/>
      <p:bldP spid="30" grpId="0"/>
      <p:bldP spid="3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A2385-D360-BC0B-437D-38A852B6AFA5}"/>
              </a:ext>
            </a:extLst>
          </p:cNvPr>
          <p:cNvSpPr txBox="1"/>
          <p:nvPr/>
        </p:nvSpPr>
        <p:spPr>
          <a:xfrm>
            <a:off x="2191512" y="3478308"/>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There are _____ columns of _____</a:t>
            </a:r>
          </a:p>
        </p:txBody>
      </p:sp>
      <p:sp>
        <p:nvSpPr>
          <p:cNvPr id="3" name="Oval 2">
            <a:extLst>
              <a:ext uri="{FF2B5EF4-FFF2-40B4-BE49-F238E27FC236}">
                <a16:creationId xmlns:a16="http://schemas.microsoft.com/office/drawing/2014/main" id="{DD99FBFA-4F79-AEF5-5DF0-3DA628FBC05B}"/>
              </a:ext>
            </a:extLst>
          </p:cNvPr>
          <p:cNvSpPr/>
          <p:nvPr/>
        </p:nvSpPr>
        <p:spPr>
          <a:xfrm>
            <a:off x="3828677"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F2F453E-28C4-7FF0-83B0-C6050CA7B121}"/>
              </a:ext>
            </a:extLst>
          </p:cNvPr>
          <p:cNvSpPr/>
          <p:nvPr/>
        </p:nvSpPr>
        <p:spPr>
          <a:xfrm>
            <a:off x="4733650"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EEF69826-C5F7-2EB6-4DB0-74262733AED3}"/>
              </a:ext>
            </a:extLst>
          </p:cNvPr>
          <p:cNvSpPr/>
          <p:nvPr/>
        </p:nvSpPr>
        <p:spPr>
          <a:xfrm>
            <a:off x="5657193"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37C8DD5B-5B46-A246-FC5D-BFACE99D3D31}"/>
              </a:ext>
            </a:extLst>
          </p:cNvPr>
          <p:cNvSpPr/>
          <p:nvPr/>
        </p:nvSpPr>
        <p:spPr>
          <a:xfrm>
            <a:off x="6538846"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C552923-8DCD-6799-5D75-591B37A3D66C}"/>
              </a:ext>
            </a:extLst>
          </p:cNvPr>
          <p:cNvSpPr/>
          <p:nvPr/>
        </p:nvSpPr>
        <p:spPr>
          <a:xfrm>
            <a:off x="7420499" y="714608"/>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1828392-360E-9181-5696-6DA44FF5BCAA}"/>
              </a:ext>
            </a:extLst>
          </p:cNvPr>
          <p:cNvSpPr/>
          <p:nvPr/>
        </p:nvSpPr>
        <p:spPr>
          <a:xfrm>
            <a:off x="3828677"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2E04091-45CD-798B-382B-6B4ED57E9448}"/>
              </a:ext>
            </a:extLst>
          </p:cNvPr>
          <p:cNvSpPr/>
          <p:nvPr/>
        </p:nvSpPr>
        <p:spPr>
          <a:xfrm>
            <a:off x="4733650"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390501E-5ED4-589D-DA1B-AA4F885B25CB}"/>
              </a:ext>
            </a:extLst>
          </p:cNvPr>
          <p:cNvSpPr/>
          <p:nvPr/>
        </p:nvSpPr>
        <p:spPr>
          <a:xfrm>
            <a:off x="5657193"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5270831-6B48-B320-5033-6448EC51D088}"/>
              </a:ext>
            </a:extLst>
          </p:cNvPr>
          <p:cNvSpPr/>
          <p:nvPr/>
        </p:nvSpPr>
        <p:spPr>
          <a:xfrm>
            <a:off x="6538846"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12A544A-E310-19F6-D270-DADFBE409CF8}"/>
              </a:ext>
            </a:extLst>
          </p:cNvPr>
          <p:cNvSpPr/>
          <p:nvPr/>
        </p:nvSpPr>
        <p:spPr>
          <a:xfrm>
            <a:off x="7420499" y="1589389"/>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B85E0D8-61E6-1D92-3834-5346187AD50E}"/>
              </a:ext>
            </a:extLst>
          </p:cNvPr>
          <p:cNvSpPr/>
          <p:nvPr/>
        </p:nvSpPr>
        <p:spPr>
          <a:xfrm>
            <a:off x="3828677"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09C2226-4907-E104-205F-31D7CE7761A3}"/>
              </a:ext>
            </a:extLst>
          </p:cNvPr>
          <p:cNvSpPr/>
          <p:nvPr/>
        </p:nvSpPr>
        <p:spPr>
          <a:xfrm>
            <a:off x="4733650"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1C45452-4DC3-CBF6-641E-C91443A9BCF0}"/>
              </a:ext>
            </a:extLst>
          </p:cNvPr>
          <p:cNvSpPr/>
          <p:nvPr/>
        </p:nvSpPr>
        <p:spPr>
          <a:xfrm>
            <a:off x="5657193"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79D97B21-F91C-0859-1FDC-C684C6817D38}"/>
              </a:ext>
            </a:extLst>
          </p:cNvPr>
          <p:cNvSpPr/>
          <p:nvPr/>
        </p:nvSpPr>
        <p:spPr>
          <a:xfrm>
            <a:off x="6538846"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68909AC-814C-93A2-058B-8C3B292A2057}"/>
              </a:ext>
            </a:extLst>
          </p:cNvPr>
          <p:cNvSpPr/>
          <p:nvPr/>
        </p:nvSpPr>
        <p:spPr>
          <a:xfrm>
            <a:off x="7420499" y="2464170"/>
            <a:ext cx="650712" cy="650712"/>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3B6D2488-505F-A65C-E3A5-0B40D1CCCC1C}"/>
              </a:ext>
            </a:extLst>
          </p:cNvPr>
          <p:cNvCxnSpPr>
            <a:cxnSpLocks/>
          </p:cNvCxnSpPr>
          <p:nvPr/>
        </p:nvCxnSpPr>
        <p:spPr>
          <a:xfrm flipV="1">
            <a:off x="4606565" y="469646"/>
            <a:ext cx="0" cy="28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A79879-7757-40FB-A527-BB90AAB33964}"/>
              </a:ext>
            </a:extLst>
          </p:cNvPr>
          <p:cNvCxnSpPr>
            <a:cxnSpLocks/>
          </p:cNvCxnSpPr>
          <p:nvPr/>
        </p:nvCxnSpPr>
        <p:spPr>
          <a:xfrm flipV="1">
            <a:off x="5514681" y="469646"/>
            <a:ext cx="0" cy="28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8E577B-54C9-7EF0-A267-FCC489DB3F77}"/>
              </a:ext>
            </a:extLst>
          </p:cNvPr>
          <p:cNvCxnSpPr>
            <a:cxnSpLocks/>
          </p:cNvCxnSpPr>
          <p:nvPr/>
        </p:nvCxnSpPr>
        <p:spPr>
          <a:xfrm flipV="1">
            <a:off x="6422797" y="469646"/>
            <a:ext cx="0" cy="28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49649F-2C4B-CCE6-D659-7666F07452D3}"/>
              </a:ext>
            </a:extLst>
          </p:cNvPr>
          <p:cNvCxnSpPr>
            <a:cxnSpLocks/>
          </p:cNvCxnSpPr>
          <p:nvPr/>
        </p:nvCxnSpPr>
        <p:spPr>
          <a:xfrm flipV="1">
            <a:off x="7330912" y="469646"/>
            <a:ext cx="0" cy="2824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FD7D2C0-4163-6D17-381B-E31358846E8E}"/>
              </a:ext>
            </a:extLst>
          </p:cNvPr>
          <p:cNvSpPr txBox="1"/>
          <p:nvPr/>
        </p:nvSpPr>
        <p:spPr>
          <a:xfrm>
            <a:off x="5152249" y="3469681"/>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5</a:t>
            </a:r>
          </a:p>
        </p:txBody>
      </p:sp>
      <p:sp>
        <p:nvSpPr>
          <p:cNvPr id="23" name="TextBox 22">
            <a:extLst>
              <a:ext uri="{FF2B5EF4-FFF2-40B4-BE49-F238E27FC236}">
                <a16:creationId xmlns:a16="http://schemas.microsoft.com/office/drawing/2014/main" id="{83EF5FB7-1628-EC34-9424-7F8608ADCBF2}"/>
              </a:ext>
            </a:extLst>
          </p:cNvPr>
          <p:cNvSpPr txBox="1"/>
          <p:nvPr/>
        </p:nvSpPr>
        <p:spPr>
          <a:xfrm>
            <a:off x="7822966" y="3469681"/>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3</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241D110-452B-8367-8AF6-109E8046FAA0}"/>
                  </a:ext>
                </a:extLst>
              </p:cNvPr>
              <p:cNvSpPr txBox="1"/>
              <p:nvPr/>
            </p:nvSpPr>
            <p:spPr>
              <a:xfrm>
                <a:off x="2219793" y="5440179"/>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_____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_____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_____</a:t>
                </a:r>
              </a:p>
            </p:txBody>
          </p:sp>
        </mc:Choice>
        <mc:Fallback xmlns="">
          <p:sp>
            <p:nvSpPr>
              <p:cNvPr id="24" name="TextBox 23">
                <a:extLst>
                  <a:ext uri="{FF2B5EF4-FFF2-40B4-BE49-F238E27FC236}">
                    <a16:creationId xmlns:a16="http://schemas.microsoft.com/office/drawing/2014/main" id="{1241D110-452B-8367-8AF6-109E8046FAA0}"/>
                  </a:ext>
                </a:extLst>
              </p:cNvPr>
              <p:cNvSpPr txBox="1">
                <a:spLocks noRot="1" noChangeAspect="1" noMove="1" noResize="1" noEditPoints="1" noAdjustHandles="1" noChangeArrowheads="1" noChangeShapeType="1" noTextEdit="1"/>
              </p:cNvSpPr>
              <p:nvPr/>
            </p:nvSpPr>
            <p:spPr>
              <a:xfrm>
                <a:off x="2219793" y="5440179"/>
                <a:ext cx="7525512" cy="523220"/>
              </a:xfrm>
              <a:prstGeom prst="rect">
                <a:avLst/>
              </a:prstGeom>
              <a:blipFill>
                <a:blip r:embed="rId2"/>
                <a:stretch>
                  <a:fillRect t="-10465" b="-32558"/>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80B437BE-AA6D-127C-03D1-6262E3C63884}"/>
              </a:ext>
            </a:extLst>
          </p:cNvPr>
          <p:cNvSpPr txBox="1"/>
          <p:nvPr/>
        </p:nvSpPr>
        <p:spPr>
          <a:xfrm>
            <a:off x="4479390" y="5417130"/>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5</a:t>
            </a:r>
          </a:p>
        </p:txBody>
      </p:sp>
      <p:sp>
        <p:nvSpPr>
          <p:cNvPr id="26" name="TextBox 25">
            <a:extLst>
              <a:ext uri="{FF2B5EF4-FFF2-40B4-BE49-F238E27FC236}">
                <a16:creationId xmlns:a16="http://schemas.microsoft.com/office/drawing/2014/main" id="{7B6FB262-3A3E-9B20-7AC3-190A02D43DAB}"/>
              </a:ext>
            </a:extLst>
          </p:cNvPr>
          <p:cNvSpPr txBox="1"/>
          <p:nvPr/>
        </p:nvSpPr>
        <p:spPr>
          <a:xfrm>
            <a:off x="5785372" y="5417130"/>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3</a:t>
            </a:r>
          </a:p>
        </p:txBody>
      </p:sp>
      <p:sp>
        <p:nvSpPr>
          <p:cNvPr id="27" name="TextBox 26">
            <a:extLst>
              <a:ext uri="{FF2B5EF4-FFF2-40B4-BE49-F238E27FC236}">
                <a16:creationId xmlns:a16="http://schemas.microsoft.com/office/drawing/2014/main" id="{EA2D3AD7-3AE1-8729-3FD6-79C8098D911C}"/>
              </a:ext>
            </a:extLst>
          </p:cNvPr>
          <p:cNvSpPr txBox="1"/>
          <p:nvPr/>
        </p:nvSpPr>
        <p:spPr>
          <a:xfrm>
            <a:off x="7053646" y="5417130"/>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15</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2B4DBD6-EBBB-F8E2-3211-AB824BB51C98}"/>
                  </a:ext>
                </a:extLst>
              </p:cNvPr>
              <p:cNvSpPr txBox="1"/>
              <p:nvPr/>
            </p:nvSpPr>
            <p:spPr>
              <a:xfrm>
                <a:off x="2191511" y="4426215"/>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____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 </a:t>
                </a:r>
                <a14:m>
                  <m:oMath xmlns:m="http://schemas.openxmlformats.org/officeDocument/2006/math">
                    <m:r>
                      <a:rPr lang="en-GB" sz="2800" i="1" dirty="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____</a:t>
                </a:r>
              </a:p>
            </p:txBody>
          </p:sp>
        </mc:Choice>
        <mc:Fallback xmlns="">
          <p:sp>
            <p:nvSpPr>
              <p:cNvPr id="28" name="TextBox 27">
                <a:extLst>
                  <a:ext uri="{FF2B5EF4-FFF2-40B4-BE49-F238E27FC236}">
                    <a16:creationId xmlns:a16="http://schemas.microsoft.com/office/drawing/2014/main" id="{82B4DBD6-EBBB-F8E2-3211-AB824BB51C98}"/>
                  </a:ext>
                </a:extLst>
              </p:cNvPr>
              <p:cNvSpPr txBox="1">
                <a:spLocks noRot="1" noChangeAspect="1" noMove="1" noResize="1" noEditPoints="1" noAdjustHandles="1" noChangeArrowheads="1" noChangeShapeType="1" noTextEdit="1"/>
              </p:cNvSpPr>
              <p:nvPr/>
            </p:nvSpPr>
            <p:spPr>
              <a:xfrm>
                <a:off x="2191511" y="4426215"/>
                <a:ext cx="7525512" cy="523220"/>
              </a:xfrm>
              <a:prstGeom prst="rect">
                <a:avLst/>
              </a:prstGeom>
              <a:blipFill>
                <a:blip r:embed="rId3"/>
                <a:stretch>
                  <a:fillRect t="-10465" b="-32558"/>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A8A08E5F-DA53-C93E-F227-7E3BCFC76485}"/>
              </a:ext>
            </a:extLst>
          </p:cNvPr>
          <p:cNvSpPr txBox="1"/>
          <p:nvPr/>
        </p:nvSpPr>
        <p:spPr>
          <a:xfrm>
            <a:off x="2945557" y="4386928"/>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3</a:t>
            </a:r>
          </a:p>
        </p:txBody>
      </p:sp>
      <p:sp>
        <p:nvSpPr>
          <p:cNvPr id="30" name="TextBox 29">
            <a:extLst>
              <a:ext uri="{FF2B5EF4-FFF2-40B4-BE49-F238E27FC236}">
                <a16:creationId xmlns:a16="http://schemas.microsoft.com/office/drawing/2014/main" id="{3C12CADA-264B-932D-A057-D0757C9CCA08}"/>
              </a:ext>
            </a:extLst>
          </p:cNvPr>
          <p:cNvSpPr txBox="1"/>
          <p:nvPr/>
        </p:nvSpPr>
        <p:spPr>
          <a:xfrm>
            <a:off x="4075751" y="4386928"/>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3</a:t>
            </a:r>
          </a:p>
        </p:txBody>
      </p:sp>
      <p:sp>
        <p:nvSpPr>
          <p:cNvPr id="31" name="TextBox 30">
            <a:extLst>
              <a:ext uri="{FF2B5EF4-FFF2-40B4-BE49-F238E27FC236}">
                <a16:creationId xmlns:a16="http://schemas.microsoft.com/office/drawing/2014/main" id="{95EFD66B-D317-27DB-526C-133EE05391B4}"/>
              </a:ext>
            </a:extLst>
          </p:cNvPr>
          <p:cNvSpPr txBox="1"/>
          <p:nvPr/>
        </p:nvSpPr>
        <p:spPr>
          <a:xfrm>
            <a:off x="5205945" y="4386928"/>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3</a:t>
            </a:r>
          </a:p>
        </p:txBody>
      </p:sp>
      <p:sp>
        <p:nvSpPr>
          <p:cNvPr id="32" name="TextBox 31">
            <a:extLst>
              <a:ext uri="{FF2B5EF4-FFF2-40B4-BE49-F238E27FC236}">
                <a16:creationId xmlns:a16="http://schemas.microsoft.com/office/drawing/2014/main" id="{36D5329B-54F6-C6DD-407A-4A76FC9F774B}"/>
              </a:ext>
            </a:extLst>
          </p:cNvPr>
          <p:cNvSpPr txBox="1"/>
          <p:nvPr/>
        </p:nvSpPr>
        <p:spPr>
          <a:xfrm>
            <a:off x="6336139" y="4386928"/>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3</a:t>
            </a:r>
          </a:p>
        </p:txBody>
      </p:sp>
      <p:sp>
        <p:nvSpPr>
          <p:cNvPr id="33" name="TextBox 32">
            <a:extLst>
              <a:ext uri="{FF2B5EF4-FFF2-40B4-BE49-F238E27FC236}">
                <a16:creationId xmlns:a16="http://schemas.microsoft.com/office/drawing/2014/main" id="{776F2EC1-7302-0FC1-FF55-41F614F3D754}"/>
              </a:ext>
            </a:extLst>
          </p:cNvPr>
          <p:cNvSpPr txBox="1"/>
          <p:nvPr/>
        </p:nvSpPr>
        <p:spPr>
          <a:xfrm>
            <a:off x="7466333" y="4386928"/>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3</a:t>
            </a:r>
          </a:p>
        </p:txBody>
      </p:sp>
      <p:sp>
        <p:nvSpPr>
          <p:cNvPr id="34" name="TextBox 33">
            <a:extLst>
              <a:ext uri="{FF2B5EF4-FFF2-40B4-BE49-F238E27FC236}">
                <a16:creationId xmlns:a16="http://schemas.microsoft.com/office/drawing/2014/main" id="{5271AF27-1F8B-C6D2-81CD-4BC1DA593F3D}"/>
              </a:ext>
            </a:extLst>
          </p:cNvPr>
          <p:cNvSpPr txBox="1"/>
          <p:nvPr/>
        </p:nvSpPr>
        <p:spPr>
          <a:xfrm>
            <a:off x="8528136" y="4410266"/>
            <a:ext cx="802019" cy="523220"/>
          </a:xfrm>
          <a:prstGeom prst="rect">
            <a:avLst/>
          </a:prstGeom>
          <a:noFill/>
        </p:spPr>
        <p:txBody>
          <a:bodyPr wrap="square" rtlCol="0">
            <a:spAutoFit/>
          </a:bodyPr>
          <a:lstStyle/>
          <a:p>
            <a:pPr defTabSz="457200">
              <a:defRPr/>
            </a:pPr>
            <a:r>
              <a:rPr lang="en-GB" sz="2800" dirty="0">
                <a:solidFill>
                  <a:srgbClr val="4472C4"/>
                </a:solidFill>
                <a:latin typeface="Calibri" panose="020F0502020204030204" pitchFamily="34" charset="0"/>
              </a:rPr>
              <a:t>15</a:t>
            </a:r>
          </a:p>
        </p:txBody>
      </p:sp>
    </p:spTree>
    <p:extLst>
      <p:ext uri="{BB962C8B-B14F-4D97-AF65-F5344CB8AC3E}">
        <p14:creationId xmlns:p14="http://schemas.microsoft.com/office/powerpoint/2010/main" val="33170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par>
                                <p:cTn id="19" presetID="22" presetClass="entr" presetSubtype="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3"/>
                                        </p:tgtEl>
                                      </p:cBhvr>
                                    </p:animEffect>
                                    <p:animScale>
                                      <p:cBhvr>
                                        <p:cTn id="26" dur="250" autoRev="1" fill="hold"/>
                                        <p:tgtEl>
                                          <p:spTgt spid="3"/>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8"/>
                                        </p:tgtEl>
                                      </p:cBhvr>
                                    </p:animEffect>
                                    <p:animScale>
                                      <p:cBhvr>
                                        <p:cTn id="29" dur="250" autoRev="1" fill="hold"/>
                                        <p:tgtEl>
                                          <p:spTgt spid="8"/>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13"/>
                                        </p:tgtEl>
                                      </p:cBhvr>
                                    </p:animEffect>
                                    <p:animScale>
                                      <p:cBhvr>
                                        <p:cTn id="32" dur="250" autoRev="1" fill="hold"/>
                                        <p:tgtEl>
                                          <p:spTgt spid="13"/>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14"/>
                                        </p:tgtEl>
                                      </p:cBhvr>
                                    </p:animEffect>
                                    <p:animScale>
                                      <p:cBhvr>
                                        <p:cTn id="43" dur="250" autoRev="1" fill="hold"/>
                                        <p:tgtEl>
                                          <p:spTgt spid="14"/>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grpId="0" nodeType="clickEffect">
                                  <p:stCondLst>
                                    <p:cond delay="0"/>
                                  </p:stCondLst>
                                  <p:childTnLst>
                                    <p:animEffect transition="out" filter="fade">
                                      <p:cBhvr>
                                        <p:cTn id="47" dur="500" tmFilter="0, 0; .2, .5; .8, .5; 1, 0"/>
                                        <p:tgtEl>
                                          <p:spTgt spid="5"/>
                                        </p:tgtEl>
                                      </p:cBhvr>
                                    </p:animEffect>
                                    <p:animScale>
                                      <p:cBhvr>
                                        <p:cTn id="48" dur="250" autoRev="1" fill="hold"/>
                                        <p:tgtEl>
                                          <p:spTgt spid="5"/>
                                        </p:tgtEl>
                                      </p:cBhvr>
                                      <p:by x="105000" y="105000"/>
                                    </p:animScale>
                                  </p:childTnLst>
                                </p:cTn>
                              </p:par>
                              <p:par>
                                <p:cTn id="49" presetID="26" presetClass="emph" presetSubtype="0" fill="hold" grpId="0"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par>
                                <p:cTn id="52" presetID="26" presetClass="emph" presetSubtype="0" fill="hold" grpId="0" nodeType="withEffect">
                                  <p:stCondLst>
                                    <p:cond delay="0"/>
                                  </p:stCondLst>
                                  <p:childTnLst>
                                    <p:animEffect transition="out" filter="fade">
                                      <p:cBhvr>
                                        <p:cTn id="53" dur="500" tmFilter="0, 0; .2, .5; .8, .5; 1, 0"/>
                                        <p:tgtEl>
                                          <p:spTgt spid="15"/>
                                        </p:tgtEl>
                                      </p:cBhvr>
                                    </p:animEffect>
                                    <p:animScale>
                                      <p:cBhvr>
                                        <p:cTn id="54" dur="250" autoRev="1" fill="hold"/>
                                        <p:tgtEl>
                                          <p:spTgt spid="15"/>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0" nodeType="clickEffect">
                                  <p:stCondLst>
                                    <p:cond delay="0"/>
                                  </p:stCondLst>
                                  <p:childTnLst>
                                    <p:animEffect transition="out" filter="fade">
                                      <p:cBhvr>
                                        <p:cTn id="58" dur="500" tmFilter="0, 0; .2, .5; .8, .5; 1, 0"/>
                                        <p:tgtEl>
                                          <p:spTgt spid="6"/>
                                        </p:tgtEl>
                                      </p:cBhvr>
                                    </p:animEffect>
                                    <p:animScale>
                                      <p:cBhvr>
                                        <p:cTn id="59" dur="250" autoRev="1" fill="hold"/>
                                        <p:tgtEl>
                                          <p:spTgt spid="6"/>
                                        </p:tgtEl>
                                      </p:cBhvr>
                                      <p:by x="105000" y="105000"/>
                                    </p:animScale>
                                  </p:childTnLst>
                                </p:cTn>
                              </p:par>
                              <p:par>
                                <p:cTn id="60" presetID="26" presetClass="emph" presetSubtype="0" fill="hold" grpId="0" nodeType="withEffect">
                                  <p:stCondLst>
                                    <p:cond delay="0"/>
                                  </p:stCondLst>
                                  <p:childTnLst>
                                    <p:animEffect transition="out" filter="fade">
                                      <p:cBhvr>
                                        <p:cTn id="61" dur="500" tmFilter="0, 0; .2, .5; .8, .5; 1, 0"/>
                                        <p:tgtEl>
                                          <p:spTgt spid="11"/>
                                        </p:tgtEl>
                                      </p:cBhvr>
                                    </p:animEffect>
                                    <p:animScale>
                                      <p:cBhvr>
                                        <p:cTn id="62" dur="250" autoRev="1" fill="hold"/>
                                        <p:tgtEl>
                                          <p:spTgt spid="11"/>
                                        </p:tgtEl>
                                      </p:cBhvr>
                                      <p:by x="105000" y="105000"/>
                                    </p:animScale>
                                  </p:childTnLst>
                                </p:cTn>
                              </p:par>
                              <p:par>
                                <p:cTn id="63" presetID="26" presetClass="emph" presetSubtype="0" fill="hold" grpId="0" nodeType="withEffect">
                                  <p:stCondLst>
                                    <p:cond delay="0"/>
                                  </p:stCondLst>
                                  <p:childTnLst>
                                    <p:animEffect transition="out" filter="fade">
                                      <p:cBhvr>
                                        <p:cTn id="64" dur="500" tmFilter="0, 0; .2, .5; .8, .5; 1, 0"/>
                                        <p:tgtEl>
                                          <p:spTgt spid="16"/>
                                        </p:tgtEl>
                                      </p:cBhvr>
                                    </p:animEffect>
                                    <p:animScale>
                                      <p:cBhvr>
                                        <p:cTn id="65" dur="250" autoRev="1" fill="hold"/>
                                        <p:tgtEl>
                                          <p:spTgt spid="16"/>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7"/>
                                        </p:tgtEl>
                                      </p:cBhvr>
                                    </p:animEffect>
                                    <p:animScale>
                                      <p:cBhvr>
                                        <p:cTn id="70" dur="250" autoRev="1" fill="hold"/>
                                        <p:tgtEl>
                                          <p:spTgt spid="7"/>
                                        </p:tgtEl>
                                      </p:cBhvr>
                                      <p:by x="105000" y="105000"/>
                                    </p:animScale>
                                  </p:childTnLst>
                                </p:cTn>
                              </p:par>
                              <p:par>
                                <p:cTn id="71" presetID="26" presetClass="emph" presetSubtype="0" fill="hold" grpId="0"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par>
                                <p:cTn id="74" presetID="26" presetClass="emph" presetSubtype="0" fill="hold" grpId="0" nodeType="withEffect">
                                  <p:stCondLst>
                                    <p:cond delay="0"/>
                                  </p:stCondLst>
                                  <p:childTnLst>
                                    <p:animEffect transition="out" filter="fade">
                                      <p:cBhvr>
                                        <p:cTn id="75" dur="500" tmFilter="0, 0; .2, .5; .8, .5; 1, 0"/>
                                        <p:tgtEl>
                                          <p:spTgt spid="17"/>
                                        </p:tgtEl>
                                      </p:cBhvr>
                                    </p:animEffect>
                                    <p:animScale>
                                      <p:cBhvr>
                                        <p:cTn id="76" dur="250" autoRev="1" fill="hold"/>
                                        <p:tgtEl>
                                          <p:spTgt spid="17"/>
                                        </p:tgtEl>
                                      </p:cBhvr>
                                      <p:by x="105000" y="105000"/>
                                    </p:animScale>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5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500"/>
                                        <p:tgtEl>
                                          <p:spTgt spid="3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fade">
                                      <p:cBhvr>
                                        <p:cTn id="126" dur="500"/>
                                        <p:tgtEl>
                                          <p:spTgt spid="2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500"/>
                                        <p:tgtEl>
                                          <p:spTgt spid="25"/>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500"/>
                                        <p:tgtEl>
                                          <p:spTgt spid="26"/>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grpId="1" nodeType="clickEffect">
                                  <p:stCondLst>
                                    <p:cond delay="0"/>
                                  </p:stCondLst>
                                  <p:childTnLst>
                                    <p:animEffect transition="out" filter="fade">
                                      <p:cBhvr>
                                        <p:cTn id="140" dur="500" tmFilter="0, 0; .2, .5; .8, .5; 1, 0"/>
                                        <p:tgtEl>
                                          <p:spTgt spid="3"/>
                                        </p:tgtEl>
                                      </p:cBhvr>
                                    </p:animEffect>
                                    <p:animScale>
                                      <p:cBhvr>
                                        <p:cTn id="141" dur="250" autoRev="1" fill="hold"/>
                                        <p:tgtEl>
                                          <p:spTgt spid="3"/>
                                        </p:tgtEl>
                                      </p:cBhvr>
                                      <p:by x="105000" y="105000"/>
                                    </p:animScale>
                                  </p:childTnLst>
                                </p:cTn>
                              </p:par>
                              <p:par>
                                <p:cTn id="142" presetID="26" presetClass="emph" presetSubtype="0" fill="hold" grpId="1" nodeType="withEffect">
                                  <p:stCondLst>
                                    <p:cond delay="0"/>
                                  </p:stCondLst>
                                  <p:childTnLst>
                                    <p:animEffect transition="out" filter="fade">
                                      <p:cBhvr>
                                        <p:cTn id="143" dur="500" tmFilter="0, 0; .2, .5; .8, .5; 1, 0"/>
                                        <p:tgtEl>
                                          <p:spTgt spid="8"/>
                                        </p:tgtEl>
                                      </p:cBhvr>
                                    </p:animEffect>
                                    <p:animScale>
                                      <p:cBhvr>
                                        <p:cTn id="144" dur="250" autoRev="1" fill="hold"/>
                                        <p:tgtEl>
                                          <p:spTgt spid="8"/>
                                        </p:tgtEl>
                                      </p:cBhvr>
                                      <p:by x="105000" y="105000"/>
                                    </p:animScale>
                                  </p:childTnLst>
                                </p:cTn>
                              </p:par>
                              <p:par>
                                <p:cTn id="145" presetID="26" presetClass="emph" presetSubtype="0" fill="hold" grpId="1" nodeType="withEffect">
                                  <p:stCondLst>
                                    <p:cond delay="0"/>
                                  </p:stCondLst>
                                  <p:childTnLst>
                                    <p:animEffect transition="out" filter="fade">
                                      <p:cBhvr>
                                        <p:cTn id="146" dur="500" tmFilter="0, 0; .2, .5; .8, .5; 1, 0"/>
                                        <p:tgtEl>
                                          <p:spTgt spid="13"/>
                                        </p:tgtEl>
                                      </p:cBhvr>
                                    </p:animEffect>
                                    <p:animScale>
                                      <p:cBhvr>
                                        <p:cTn id="147" dur="250" autoRev="1" fill="hold"/>
                                        <p:tgtEl>
                                          <p:spTgt spid="13"/>
                                        </p:tgtEl>
                                      </p:cBhvr>
                                      <p:by x="105000" y="105000"/>
                                    </p:animScale>
                                  </p:childTnLst>
                                </p:cTn>
                              </p:par>
                              <p:par>
                                <p:cTn id="148" presetID="26" presetClass="emph" presetSubtype="0" fill="hold" grpId="1" nodeType="withEffect">
                                  <p:stCondLst>
                                    <p:cond delay="0"/>
                                  </p:stCondLst>
                                  <p:childTnLst>
                                    <p:animEffect transition="out" filter="fade">
                                      <p:cBhvr>
                                        <p:cTn id="149" dur="500" tmFilter="0, 0; .2, .5; .8, .5; 1, 0"/>
                                        <p:tgtEl>
                                          <p:spTgt spid="4"/>
                                        </p:tgtEl>
                                      </p:cBhvr>
                                    </p:animEffect>
                                    <p:animScale>
                                      <p:cBhvr>
                                        <p:cTn id="150" dur="250" autoRev="1" fill="hold"/>
                                        <p:tgtEl>
                                          <p:spTgt spid="4"/>
                                        </p:tgtEl>
                                      </p:cBhvr>
                                      <p:by x="105000" y="105000"/>
                                    </p:animScale>
                                  </p:childTnLst>
                                </p:cTn>
                              </p:par>
                              <p:par>
                                <p:cTn id="151" presetID="26" presetClass="emph" presetSubtype="0" fill="hold" grpId="1" nodeType="withEffect">
                                  <p:stCondLst>
                                    <p:cond delay="0"/>
                                  </p:stCondLst>
                                  <p:childTnLst>
                                    <p:animEffect transition="out" filter="fade">
                                      <p:cBhvr>
                                        <p:cTn id="152" dur="500" tmFilter="0, 0; .2, .5; .8, .5; 1, 0"/>
                                        <p:tgtEl>
                                          <p:spTgt spid="9"/>
                                        </p:tgtEl>
                                      </p:cBhvr>
                                    </p:animEffect>
                                    <p:animScale>
                                      <p:cBhvr>
                                        <p:cTn id="153" dur="250" autoRev="1" fill="hold"/>
                                        <p:tgtEl>
                                          <p:spTgt spid="9"/>
                                        </p:tgtEl>
                                      </p:cBhvr>
                                      <p:by x="105000" y="105000"/>
                                    </p:animScale>
                                  </p:childTnLst>
                                </p:cTn>
                              </p:par>
                              <p:par>
                                <p:cTn id="154" presetID="26" presetClass="emph" presetSubtype="0" fill="hold" grpId="1" nodeType="withEffect">
                                  <p:stCondLst>
                                    <p:cond delay="0"/>
                                  </p:stCondLst>
                                  <p:childTnLst>
                                    <p:animEffect transition="out" filter="fade">
                                      <p:cBhvr>
                                        <p:cTn id="155" dur="500" tmFilter="0, 0; .2, .5; .8, .5; 1, 0"/>
                                        <p:tgtEl>
                                          <p:spTgt spid="14"/>
                                        </p:tgtEl>
                                      </p:cBhvr>
                                    </p:animEffect>
                                    <p:animScale>
                                      <p:cBhvr>
                                        <p:cTn id="156" dur="250" autoRev="1" fill="hold"/>
                                        <p:tgtEl>
                                          <p:spTgt spid="14"/>
                                        </p:tgtEl>
                                      </p:cBhvr>
                                      <p:by x="105000" y="105000"/>
                                    </p:animScale>
                                  </p:childTnLst>
                                </p:cTn>
                              </p:par>
                              <p:par>
                                <p:cTn id="157" presetID="26" presetClass="emph" presetSubtype="0" fill="hold" grpId="1" nodeType="withEffect">
                                  <p:stCondLst>
                                    <p:cond delay="0"/>
                                  </p:stCondLst>
                                  <p:childTnLst>
                                    <p:animEffect transition="out" filter="fade">
                                      <p:cBhvr>
                                        <p:cTn id="158" dur="500" tmFilter="0, 0; .2, .5; .8, .5; 1, 0"/>
                                        <p:tgtEl>
                                          <p:spTgt spid="5"/>
                                        </p:tgtEl>
                                      </p:cBhvr>
                                    </p:animEffect>
                                    <p:animScale>
                                      <p:cBhvr>
                                        <p:cTn id="159" dur="250" autoRev="1" fill="hold"/>
                                        <p:tgtEl>
                                          <p:spTgt spid="5"/>
                                        </p:tgtEl>
                                      </p:cBhvr>
                                      <p:by x="105000" y="105000"/>
                                    </p:animScale>
                                  </p:childTnLst>
                                </p:cTn>
                              </p:par>
                              <p:par>
                                <p:cTn id="160" presetID="26" presetClass="emph" presetSubtype="0" fill="hold" grpId="1" nodeType="withEffect">
                                  <p:stCondLst>
                                    <p:cond delay="0"/>
                                  </p:stCondLst>
                                  <p:childTnLst>
                                    <p:animEffect transition="out" filter="fade">
                                      <p:cBhvr>
                                        <p:cTn id="161" dur="500" tmFilter="0, 0; .2, .5; .8, .5; 1, 0"/>
                                        <p:tgtEl>
                                          <p:spTgt spid="10"/>
                                        </p:tgtEl>
                                      </p:cBhvr>
                                    </p:animEffect>
                                    <p:animScale>
                                      <p:cBhvr>
                                        <p:cTn id="162" dur="250" autoRev="1" fill="hold"/>
                                        <p:tgtEl>
                                          <p:spTgt spid="10"/>
                                        </p:tgtEl>
                                      </p:cBhvr>
                                      <p:by x="105000" y="105000"/>
                                    </p:animScale>
                                  </p:childTnLst>
                                </p:cTn>
                              </p:par>
                              <p:par>
                                <p:cTn id="163" presetID="26" presetClass="emph" presetSubtype="0" fill="hold" grpId="1" nodeType="withEffect">
                                  <p:stCondLst>
                                    <p:cond delay="0"/>
                                  </p:stCondLst>
                                  <p:childTnLst>
                                    <p:animEffect transition="out" filter="fade">
                                      <p:cBhvr>
                                        <p:cTn id="164" dur="500" tmFilter="0, 0; .2, .5; .8, .5; 1, 0"/>
                                        <p:tgtEl>
                                          <p:spTgt spid="15"/>
                                        </p:tgtEl>
                                      </p:cBhvr>
                                    </p:animEffect>
                                    <p:animScale>
                                      <p:cBhvr>
                                        <p:cTn id="165" dur="250" autoRev="1" fill="hold"/>
                                        <p:tgtEl>
                                          <p:spTgt spid="15"/>
                                        </p:tgtEl>
                                      </p:cBhvr>
                                      <p:by x="105000" y="105000"/>
                                    </p:animScale>
                                  </p:childTnLst>
                                </p:cTn>
                              </p:par>
                              <p:par>
                                <p:cTn id="166" presetID="26" presetClass="emph" presetSubtype="0" fill="hold" grpId="1" nodeType="withEffect">
                                  <p:stCondLst>
                                    <p:cond delay="0"/>
                                  </p:stCondLst>
                                  <p:childTnLst>
                                    <p:animEffect transition="out" filter="fade">
                                      <p:cBhvr>
                                        <p:cTn id="167" dur="500" tmFilter="0, 0; .2, .5; .8, .5; 1, 0"/>
                                        <p:tgtEl>
                                          <p:spTgt spid="6"/>
                                        </p:tgtEl>
                                      </p:cBhvr>
                                    </p:animEffect>
                                    <p:animScale>
                                      <p:cBhvr>
                                        <p:cTn id="168" dur="250" autoRev="1" fill="hold"/>
                                        <p:tgtEl>
                                          <p:spTgt spid="6"/>
                                        </p:tgtEl>
                                      </p:cBhvr>
                                      <p:by x="105000" y="105000"/>
                                    </p:animScale>
                                  </p:childTnLst>
                                </p:cTn>
                              </p:par>
                              <p:par>
                                <p:cTn id="169" presetID="26" presetClass="emph" presetSubtype="0" fill="hold" grpId="1" nodeType="withEffect">
                                  <p:stCondLst>
                                    <p:cond delay="0"/>
                                  </p:stCondLst>
                                  <p:childTnLst>
                                    <p:animEffect transition="out" filter="fade">
                                      <p:cBhvr>
                                        <p:cTn id="170" dur="500" tmFilter="0, 0; .2, .5; .8, .5; 1, 0"/>
                                        <p:tgtEl>
                                          <p:spTgt spid="11"/>
                                        </p:tgtEl>
                                      </p:cBhvr>
                                    </p:animEffect>
                                    <p:animScale>
                                      <p:cBhvr>
                                        <p:cTn id="171" dur="250" autoRev="1" fill="hold"/>
                                        <p:tgtEl>
                                          <p:spTgt spid="11"/>
                                        </p:tgtEl>
                                      </p:cBhvr>
                                      <p:by x="105000" y="105000"/>
                                    </p:animScale>
                                  </p:childTnLst>
                                </p:cTn>
                              </p:par>
                              <p:par>
                                <p:cTn id="172" presetID="26" presetClass="emph" presetSubtype="0" fill="hold" grpId="1" nodeType="withEffect">
                                  <p:stCondLst>
                                    <p:cond delay="0"/>
                                  </p:stCondLst>
                                  <p:childTnLst>
                                    <p:animEffect transition="out" filter="fade">
                                      <p:cBhvr>
                                        <p:cTn id="173" dur="500" tmFilter="0, 0; .2, .5; .8, .5; 1, 0"/>
                                        <p:tgtEl>
                                          <p:spTgt spid="16"/>
                                        </p:tgtEl>
                                      </p:cBhvr>
                                    </p:animEffect>
                                    <p:animScale>
                                      <p:cBhvr>
                                        <p:cTn id="174" dur="250" autoRev="1" fill="hold"/>
                                        <p:tgtEl>
                                          <p:spTgt spid="16"/>
                                        </p:tgtEl>
                                      </p:cBhvr>
                                      <p:by x="105000" y="105000"/>
                                    </p:animScale>
                                  </p:childTnLst>
                                </p:cTn>
                              </p:par>
                              <p:par>
                                <p:cTn id="175" presetID="26" presetClass="emph" presetSubtype="0" fill="hold" grpId="1" nodeType="withEffect">
                                  <p:stCondLst>
                                    <p:cond delay="0"/>
                                  </p:stCondLst>
                                  <p:childTnLst>
                                    <p:animEffect transition="out" filter="fade">
                                      <p:cBhvr>
                                        <p:cTn id="176" dur="500" tmFilter="0, 0; .2, .5; .8, .5; 1, 0"/>
                                        <p:tgtEl>
                                          <p:spTgt spid="7"/>
                                        </p:tgtEl>
                                      </p:cBhvr>
                                    </p:animEffect>
                                    <p:animScale>
                                      <p:cBhvr>
                                        <p:cTn id="177" dur="250" autoRev="1" fill="hold"/>
                                        <p:tgtEl>
                                          <p:spTgt spid="7"/>
                                        </p:tgtEl>
                                      </p:cBhvr>
                                      <p:by x="105000" y="105000"/>
                                    </p:animScale>
                                  </p:childTnLst>
                                </p:cTn>
                              </p:par>
                              <p:par>
                                <p:cTn id="178" presetID="26" presetClass="emph" presetSubtype="0" fill="hold" grpId="1" nodeType="withEffect">
                                  <p:stCondLst>
                                    <p:cond delay="0"/>
                                  </p:stCondLst>
                                  <p:childTnLst>
                                    <p:animEffect transition="out" filter="fade">
                                      <p:cBhvr>
                                        <p:cTn id="179" dur="500" tmFilter="0, 0; .2, .5; .8, .5; 1, 0"/>
                                        <p:tgtEl>
                                          <p:spTgt spid="12"/>
                                        </p:tgtEl>
                                      </p:cBhvr>
                                    </p:animEffect>
                                    <p:animScale>
                                      <p:cBhvr>
                                        <p:cTn id="180" dur="250" autoRev="1" fill="hold"/>
                                        <p:tgtEl>
                                          <p:spTgt spid="12"/>
                                        </p:tgtEl>
                                      </p:cBhvr>
                                      <p:by x="105000" y="105000"/>
                                    </p:animScale>
                                  </p:childTnLst>
                                </p:cTn>
                              </p:par>
                              <p:par>
                                <p:cTn id="181" presetID="26" presetClass="emph" presetSubtype="0" fill="hold" grpId="1" nodeType="withEffect">
                                  <p:stCondLst>
                                    <p:cond delay="0"/>
                                  </p:stCondLst>
                                  <p:childTnLst>
                                    <p:animEffect transition="out" filter="fade">
                                      <p:cBhvr>
                                        <p:cTn id="182" dur="500" tmFilter="0, 0; .2, .5; .8, .5; 1, 0"/>
                                        <p:tgtEl>
                                          <p:spTgt spid="17"/>
                                        </p:tgtEl>
                                      </p:cBhvr>
                                    </p:animEffect>
                                    <p:animScale>
                                      <p:cBhvr>
                                        <p:cTn id="183" dur="250" autoRev="1" fill="hold"/>
                                        <p:tgtEl>
                                          <p:spTgt spid="17"/>
                                        </p:tgtEl>
                                      </p:cBhvr>
                                      <p:by x="105000" y="105000"/>
                                    </p:animScale>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27"/>
                                        </p:tgtEl>
                                        <p:attrNameLst>
                                          <p:attrName>style.visibility</p:attrName>
                                        </p:attrNameLst>
                                      </p:cBhvr>
                                      <p:to>
                                        <p:strVal val="visible"/>
                                      </p:to>
                                    </p:set>
                                    <p:animEffect transition="in" filter="fade">
                                      <p:cBhvr>
                                        <p:cTn id="1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E06CBA7-8016-1B1F-F7CF-5C8DC897C9AD}"/>
              </a:ext>
            </a:extLst>
          </p:cNvPr>
          <p:cNvSpPr/>
          <p:nvPr/>
        </p:nvSpPr>
        <p:spPr>
          <a:xfrm>
            <a:off x="6839021" y="236835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B38B2157-DE1E-1FFE-679C-194A9B49F672}"/>
              </a:ext>
            </a:extLst>
          </p:cNvPr>
          <p:cNvSpPr/>
          <p:nvPr/>
        </p:nvSpPr>
        <p:spPr>
          <a:xfrm>
            <a:off x="7303594" y="236835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68247FAC-B967-9A2A-BA8E-282D19602863}"/>
              </a:ext>
            </a:extLst>
          </p:cNvPr>
          <p:cNvSpPr/>
          <p:nvPr/>
        </p:nvSpPr>
        <p:spPr>
          <a:xfrm>
            <a:off x="7768167" y="236835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9831189-5D3F-66B5-1E57-C2A4A1B1DD99}"/>
              </a:ext>
            </a:extLst>
          </p:cNvPr>
          <p:cNvSpPr/>
          <p:nvPr/>
        </p:nvSpPr>
        <p:spPr>
          <a:xfrm>
            <a:off x="8232740" y="236835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92B178F-A2CA-38D7-E4A0-773FE9581A1B}"/>
              </a:ext>
            </a:extLst>
          </p:cNvPr>
          <p:cNvSpPr/>
          <p:nvPr/>
        </p:nvSpPr>
        <p:spPr>
          <a:xfrm>
            <a:off x="8697314" y="236835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5BB3AA3-0537-5D24-79BE-F469BE26A624}"/>
              </a:ext>
            </a:extLst>
          </p:cNvPr>
          <p:cNvSpPr/>
          <p:nvPr/>
        </p:nvSpPr>
        <p:spPr>
          <a:xfrm>
            <a:off x="6839021" y="285013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175D4D1-7281-7DDE-66A5-87C7FA832BC1}"/>
              </a:ext>
            </a:extLst>
          </p:cNvPr>
          <p:cNvSpPr/>
          <p:nvPr/>
        </p:nvSpPr>
        <p:spPr>
          <a:xfrm>
            <a:off x="7303594" y="285013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870EC40-038A-EBF8-1C71-E4B4E88C44D2}"/>
              </a:ext>
            </a:extLst>
          </p:cNvPr>
          <p:cNvSpPr/>
          <p:nvPr/>
        </p:nvSpPr>
        <p:spPr>
          <a:xfrm>
            <a:off x="7768167" y="285013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EB14B33-0187-A995-D471-435AEB425186}"/>
              </a:ext>
            </a:extLst>
          </p:cNvPr>
          <p:cNvSpPr/>
          <p:nvPr/>
        </p:nvSpPr>
        <p:spPr>
          <a:xfrm>
            <a:off x="8232740" y="285013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9033A92-2E65-FDB8-75DA-A33E0D0065B0}"/>
              </a:ext>
            </a:extLst>
          </p:cNvPr>
          <p:cNvSpPr/>
          <p:nvPr/>
        </p:nvSpPr>
        <p:spPr>
          <a:xfrm>
            <a:off x="8697314" y="285013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CE2B020-ACA4-220E-5B10-A2C9E44878D7}"/>
              </a:ext>
            </a:extLst>
          </p:cNvPr>
          <p:cNvSpPr/>
          <p:nvPr/>
        </p:nvSpPr>
        <p:spPr>
          <a:xfrm>
            <a:off x="6839021" y="333191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E2E6D85-E7E4-F7C8-6B03-3D568DC44678}"/>
              </a:ext>
            </a:extLst>
          </p:cNvPr>
          <p:cNvSpPr/>
          <p:nvPr/>
        </p:nvSpPr>
        <p:spPr>
          <a:xfrm>
            <a:off x="7303594" y="333191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9B78281-C54D-ECC3-DC60-74B17F8A884C}"/>
              </a:ext>
            </a:extLst>
          </p:cNvPr>
          <p:cNvSpPr/>
          <p:nvPr/>
        </p:nvSpPr>
        <p:spPr>
          <a:xfrm>
            <a:off x="7768167" y="333191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ECD1755-D5BF-260A-528D-40145A1A8697}"/>
              </a:ext>
            </a:extLst>
          </p:cNvPr>
          <p:cNvSpPr/>
          <p:nvPr/>
        </p:nvSpPr>
        <p:spPr>
          <a:xfrm>
            <a:off x="8232740" y="333191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9D22134-03B8-D0BD-B7D2-13559F5BDDAB}"/>
              </a:ext>
            </a:extLst>
          </p:cNvPr>
          <p:cNvSpPr/>
          <p:nvPr/>
        </p:nvSpPr>
        <p:spPr>
          <a:xfrm>
            <a:off x="8697314" y="3331918"/>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8CF8E51E-C0B8-52BE-6FA5-9D740E117261}"/>
              </a:ext>
            </a:extLst>
          </p:cNvPr>
          <p:cNvCxnSpPr>
            <a:cxnSpLocks/>
          </p:cNvCxnSpPr>
          <p:nvPr/>
        </p:nvCxnSpPr>
        <p:spPr>
          <a:xfrm flipV="1">
            <a:off x="7260873" y="2188779"/>
            <a:ext cx="0" cy="1652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D53D08-CE48-5A4A-D71E-6763F4846259}"/>
              </a:ext>
            </a:extLst>
          </p:cNvPr>
          <p:cNvCxnSpPr>
            <a:cxnSpLocks/>
          </p:cNvCxnSpPr>
          <p:nvPr/>
        </p:nvCxnSpPr>
        <p:spPr>
          <a:xfrm flipV="1">
            <a:off x="7727785" y="2188779"/>
            <a:ext cx="0" cy="1652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6DC44EB-88FF-F664-D35C-11431D546130}"/>
              </a:ext>
            </a:extLst>
          </p:cNvPr>
          <p:cNvCxnSpPr>
            <a:cxnSpLocks/>
          </p:cNvCxnSpPr>
          <p:nvPr/>
        </p:nvCxnSpPr>
        <p:spPr>
          <a:xfrm flipV="1">
            <a:off x="8194697" y="2188779"/>
            <a:ext cx="0" cy="1652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4D3BA1-02F5-7922-4CF9-4F92889EBE10}"/>
              </a:ext>
            </a:extLst>
          </p:cNvPr>
          <p:cNvCxnSpPr>
            <a:cxnSpLocks/>
          </p:cNvCxnSpPr>
          <p:nvPr/>
        </p:nvCxnSpPr>
        <p:spPr>
          <a:xfrm flipV="1">
            <a:off x="8661608" y="2188779"/>
            <a:ext cx="0" cy="1652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C915986-74DF-A457-96A3-9338C3CC2FA4}"/>
              </a:ext>
            </a:extLst>
          </p:cNvPr>
          <p:cNvSpPr/>
          <p:nvPr/>
        </p:nvSpPr>
        <p:spPr>
          <a:xfrm>
            <a:off x="3103186" y="238157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8E55A8B-9ED5-1415-C897-D3E4B584E1E7}"/>
              </a:ext>
            </a:extLst>
          </p:cNvPr>
          <p:cNvSpPr/>
          <p:nvPr/>
        </p:nvSpPr>
        <p:spPr>
          <a:xfrm>
            <a:off x="3567759" y="238157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27EA5E5B-0699-E9B9-E0BE-733A1DC97DEC}"/>
              </a:ext>
            </a:extLst>
          </p:cNvPr>
          <p:cNvSpPr/>
          <p:nvPr/>
        </p:nvSpPr>
        <p:spPr>
          <a:xfrm>
            <a:off x="4032332" y="238157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A4F1D1E-C2AD-D1B5-B8BB-C2C05D1160DB}"/>
              </a:ext>
            </a:extLst>
          </p:cNvPr>
          <p:cNvSpPr/>
          <p:nvPr/>
        </p:nvSpPr>
        <p:spPr>
          <a:xfrm>
            <a:off x="4496905" y="238157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879321CE-6FA7-A809-A4D6-F2F2DE8AEAAC}"/>
              </a:ext>
            </a:extLst>
          </p:cNvPr>
          <p:cNvSpPr/>
          <p:nvPr/>
        </p:nvSpPr>
        <p:spPr>
          <a:xfrm>
            <a:off x="4961479" y="238157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E6D2BF9-6135-6F11-66CD-30BFD3DA4CAE}"/>
              </a:ext>
            </a:extLst>
          </p:cNvPr>
          <p:cNvSpPr/>
          <p:nvPr/>
        </p:nvSpPr>
        <p:spPr>
          <a:xfrm>
            <a:off x="3103186" y="286335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D0DC397F-D053-BF41-13B4-CAA822C51E70}"/>
              </a:ext>
            </a:extLst>
          </p:cNvPr>
          <p:cNvSpPr/>
          <p:nvPr/>
        </p:nvSpPr>
        <p:spPr>
          <a:xfrm>
            <a:off x="3567759" y="286335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5188C31-701A-D204-7CD3-EFF679C7DDD4}"/>
              </a:ext>
            </a:extLst>
          </p:cNvPr>
          <p:cNvSpPr/>
          <p:nvPr/>
        </p:nvSpPr>
        <p:spPr>
          <a:xfrm>
            <a:off x="4032332" y="286335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7E21A0BA-F47D-CD7E-80C6-A5AD7343CEC5}"/>
              </a:ext>
            </a:extLst>
          </p:cNvPr>
          <p:cNvSpPr/>
          <p:nvPr/>
        </p:nvSpPr>
        <p:spPr>
          <a:xfrm>
            <a:off x="4496905" y="286335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3D36E93-429A-1520-1006-23F23D8EE83C}"/>
              </a:ext>
            </a:extLst>
          </p:cNvPr>
          <p:cNvSpPr/>
          <p:nvPr/>
        </p:nvSpPr>
        <p:spPr>
          <a:xfrm>
            <a:off x="4961479" y="286335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F4E1312-A5FD-9B31-9BF7-6AEE2DD1CA05}"/>
              </a:ext>
            </a:extLst>
          </p:cNvPr>
          <p:cNvSpPr/>
          <p:nvPr/>
        </p:nvSpPr>
        <p:spPr>
          <a:xfrm>
            <a:off x="3103186" y="33451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89586C8-EA2E-EEF8-E338-6DDDE121480E}"/>
              </a:ext>
            </a:extLst>
          </p:cNvPr>
          <p:cNvSpPr/>
          <p:nvPr/>
        </p:nvSpPr>
        <p:spPr>
          <a:xfrm>
            <a:off x="3567759" y="33451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D0A36BFC-6590-3AC6-2CEB-060F3795C852}"/>
              </a:ext>
            </a:extLst>
          </p:cNvPr>
          <p:cNvSpPr/>
          <p:nvPr/>
        </p:nvSpPr>
        <p:spPr>
          <a:xfrm>
            <a:off x="4032332" y="33451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E59A4423-C7B8-6B11-B187-AAF3E2794EDE}"/>
              </a:ext>
            </a:extLst>
          </p:cNvPr>
          <p:cNvSpPr/>
          <p:nvPr/>
        </p:nvSpPr>
        <p:spPr>
          <a:xfrm>
            <a:off x="4496905" y="33451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06BEC94E-B755-784D-EE71-66CBD23A5DCA}"/>
              </a:ext>
            </a:extLst>
          </p:cNvPr>
          <p:cNvSpPr/>
          <p:nvPr/>
        </p:nvSpPr>
        <p:spPr>
          <a:xfrm>
            <a:off x="4961479" y="3345134"/>
            <a:ext cx="383163" cy="383163"/>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AC9819B5-2899-819C-2E38-14D95B3073D1}"/>
              </a:ext>
            </a:extLst>
          </p:cNvPr>
          <p:cNvCxnSpPr>
            <a:cxnSpLocks/>
          </p:cNvCxnSpPr>
          <p:nvPr/>
        </p:nvCxnSpPr>
        <p:spPr>
          <a:xfrm>
            <a:off x="3021776" y="3288826"/>
            <a:ext cx="247706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FD98EB-13EB-F3DD-9A2F-0EC7AC5FFD16}"/>
              </a:ext>
            </a:extLst>
          </p:cNvPr>
          <p:cNvCxnSpPr>
            <a:cxnSpLocks/>
          </p:cNvCxnSpPr>
          <p:nvPr/>
        </p:nvCxnSpPr>
        <p:spPr>
          <a:xfrm>
            <a:off x="3021776" y="2811817"/>
            <a:ext cx="247706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69804C5-D858-FF64-09FB-881184717D70}"/>
                  </a:ext>
                </a:extLst>
              </p:cNvPr>
              <p:cNvSpPr txBox="1"/>
              <p:nvPr/>
            </p:nvSpPr>
            <p:spPr>
              <a:xfrm>
                <a:off x="416746" y="3882580"/>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3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5</a:t>
                </a:r>
              </a:p>
            </p:txBody>
          </p:sp>
        </mc:Choice>
        <mc:Fallback xmlns="">
          <p:sp>
            <p:nvSpPr>
              <p:cNvPr id="38" name="TextBox 37">
                <a:extLst>
                  <a:ext uri="{FF2B5EF4-FFF2-40B4-BE49-F238E27FC236}">
                    <a16:creationId xmlns:a16="http://schemas.microsoft.com/office/drawing/2014/main" id="{A69804C5-D858-FF64-09FB-881184717D70}"/>
                  </a:ext>
                </a:extLst>
              </p:cNvPr>
              <p:cNvSpPr txBox="1">
                <a:spLocks noRot="1" noChangeAspect="1" noMove="1" noResize="1" noEditPoints="1" noAdjustHandles="1" noChangeArrowheads="1" noChangeShapeType="1" noTextEdit="1"/>
              </p:cNvSpPr>
              <p:nvPr/>
            </p:nvSpPr>
            <p:spPr>
              <a:xfrm>
                <a:off x="416746" y="3882580"/>
                <a:ext cx="7525512" cy="523220"/>
              </a:xfrm>
              <a:prstGeom prst="rect">
                <a:avLst/>
              </a:prstGeom>
              <a:blipFill>
                <a:blip r:embed="rId2"/>
                <a:stretch>
                  <a:fillRect t="-11628"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10C7FEB-3021-5307-5444-050EDB2C4A08}"/>
                  </a:ext>
                </a:extLst>
              </p:cNvPr>
              <p:cNvSpPr txBox="1"/>
              <p:nvPr/>
            </p:nvSpPr>
            <p:spPr>
              <a:xfrm>
                <a:off x="4196991" y="3882580"/>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5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a:t>
                </a:r>
              </a:p>
            </p:txBody>
          </p:sp>
        </mc:Choice>
        <mc:Fallback xmlns="">
          <p:sp>
            <p:nvSpPr>
              <p:cNvPr id="39" name="TextBox 38">
                <a:extLst>
                  <a:ext uri="{FF2B5EF4-FFF2-40B4-BE49-F238E27FC236}">
                    <a16:creationId xmlns:a16="http://schemas.microsoft.com/office/drawing/2014/main" id="{F10C7FEB-3021-5307-5444-050EDB2C4A08}"/>
                  </a:ext>
                </a:extLst>
              </p:cNvPr>
              <p:cNvSpPr txBox="1">
                <a:spLocks noRot="1" noChangeAspect="1" noMove="1" noResize="1" noEditPoints="1" noAdjustHandles="1" noChangeArrowheads="1" noChangeShapeType="1" noTextEdit="1"/>
              </p:cNvSpPr>
              <p:nvPr/>
            </p:nvSpPr>
            <p:spPr>
              <a:xfrm>
                <a:off x="4196991" y="3882580"/>
                <a:ext cx="7525512" cy="523220"/>
              </a:xfrm>
              <a:prstGeom prst="rect">
                <a:avLst/>
              </a:prstGeom>
              <a:blipFill>
                <a:blip r:embed="rId3"/>
                <a:stretch>
                  <a:fillRect t="-11628" b="-32558"/>
                </a:stretch>
              </a:blipFill>
            </p:spPr>
            <p:txBody>
              <a:bodyPr/>
              <a:lstStyle/>
              <a:p>
                <a:r>
                  <a:rPr lang="en-GB">
                    <a:noFill/>
                  </a:rPr>
                  <a:t> </a:t>
                </a:r>
              </a:p>
            </p:txBody>
          </p:sp>
        </mc:Fallback>
      </mc:AlternateContent>
      <p:pic>
        <p:nvPicPr>
          <p:cNvPr id="40" name="Picture 39">
            <a:extLst>
              <a:ext uri="{FF2B5EF4-FFF2-40B4-BE49-F238E27FC236}">
                <a16:creationId xmlns:a16="http://schemas.microsoft.com/office/drawing/2014/main" id="{17542213-B384-60CC-C032-F77EDC99A310}"/>
              </a:ext>
            </a:extLst>
          </p:cNvPr>
          <p:cNvPicPr>
            <a:picLocks noChangeAspect="1"/>
          </p:cNvPicPr>
          <p:nvPr/>
        </p:nvPicPr>
        <p:blipFill>
          <a:blip r:embed="rId4"/>
          <a:stretch>
            <a:fillRect/>
          </a:stretch>
        </p:blipFill>
        <p:spPr>
          <a:xfrm>
            <a:off x="8792260" y="623818"/>
            <a:ext cx="747045" cy="747045"/>
          </a:xfrm>
          <a:prstGeom prst="rect">
            <a:avLst/>
          </a:prstGeom>
        </p:spPr>
      </p:pic>
      <p:sp>
        <p:nvSpPr>
          <p:cNvPr id="41" name="TextBox 40">
            <a:extLst>
              <a:ext uri="{FF2B5EF4-FFF2-40B4-BE49-F238E27FC236}">
                <a16:creationId xmlns:a16="http://schemas.microsoft.com/office/drawing/2014/main" id="{7F4056D3-C331-0645-AF05-59AFD7A5BA9E}"/>
              </a:ext>
            </a:extLst>
          </p:cNvPr>
          <p:cNvSpPr txBox="1"/>
          <p:nvPr/>
        </p:nvSpPr>
        <p:spPr>
          <a:xfrm>
            <a:off x="7041045" y="766507"/>
            <a:ext cx="2335461" cy="461665"/>
          </a:xfrm>
          <a:prstGeom prst="rect">
            <a:avLst/>
          </a:prstGeom>
          <a:noFill/>
        </p:spPr>
        <p:txBody>
          <a:bodyPr wrap="square" rtlCol="0">
            <a:spAutoFit/>
          </a:bodyPr>
          <a:lstStyle/>
          <a:p>
            <a:r>
              <a:rPr lang="en-GB" sz="2400" dirty="0">
                <a:latin typeface="Calibri" panose="020F0502020204030204" pitchFamily="34" charset="0"/>
              </a:rPr>
              <a:t>Have a think</a:t>
            </a:r>
          </a:p>
        </p:txBody>
      </p:sp>
      <p:sp>
        <p:nvSpPr>
          <p:cNvPr id="42" name="TextBox 41">
            <a:extLst>
              <a:ext uri="{FF2B5EF4-FFF2-40B4-BE49-F238E27FC236}">
                <a16:creationId xmlns:a16="http://schemas.microsoft.com/office/drawing/2014/main" id="{C7A21599-01A7-55C9-B0FE-010E022703DD}"/>
              </a:ext>
            </a:extLst>
          </p:cNvPr>
          <p:cNvSpPr txBox="1"/>
          <p:nvPr/>
        </p:nvSpPr>
        <p:spPr>
          <a:xfrm>
            <a:off x="2246423" y="1453949"/>
            <a:ext cx="7525512"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What do you notice?</a:t>
            </a:r>
          </a:p>
        </p:txBody>
      </p:sp>
      <p:pic>
        <p:nvPicPr>
          <p:cNvPr id="43" name="Picture 42">
            <a:extLst>
              <a:ext uri="{FF2B5EF4-FFF2-40B4-BE49-F238E27FC236}">
                <a16:creationId xmlns:a16="http://schemas.microsoft.com/office/drawing/2014/main" id="{12968310-D595-B766-74A7-896200917915}"/>
              </a:ext>
            </a:extLst>
          </p:cNvPr>
          <p:cNvPicPr>
            <a:picLocks noChangeAspect="1"/>
          </p:cNvPicPr>
          <p:nvPr/>
        </p:nvPicPr>
        <p:blipFill>
          <a:blip r:embed="rId5"/>
          <a:stretch>
            <a:fillRect/>
          </a:stretch>
        </p:blipFill>
        <p:spPr>
          <a:xfrm>
            <a:off x="8006487" y="4776007"/>
            <a:ext cx="1571545" cy="1205755"/>
          </a:xfrm>
          <a:prstGeom prst="rect">
            <a:avLst/>
          </a:prstGeom>
        </p:spPr>
      </p:pic>
      <p:sp>
        <p:nvSpPr>
          <p:cNvPr id="44" name="Rounded Rectangular Callout 45">
            <a:extLst>
              <a:ext uri="{FF2B5EF4-FFF2-40B4-BE49-F238E27FC236}">
                <a16:creationId xmlns:a16="http://schemas.microsoft.com/office/drawing/2014/main" id="{784A3143-DA29-A489-C020-634B8D5D4920}"/>
              </a:ext>
            </a:extLst>
          </p:cNvPr>
          <p:cNvSpPr/>
          <p:nvPr/>
        </p:nvSpPr>
        <p:spPr>
          <a:xfrm>
            <a:off x="3103185" y="4999556"/>
            <a:ext cx="4510284" cy="747025"/>
          </a:xfrm>
          <a:prstGeom prst="wedgeRoundRectCallout">
            <a:avLst>
              <a:gd name="adj1" fmla="val 60165"/>
              <a:gd name="adj2" fmla="val 1392"/>
              <a:gd name="adj3" fmla="val 16667"/>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E45F060-A494-9CD0-D4AB-E735671BA8B8}"/>
                  </a:ext>
                </a:extLst>
              </p:cNvPr>
              <p:cNvSpPr txBox="1"/>
              <p:nvPr/>
            </p:nvSpPr>
            <p:spPr>
              <a:xfrm>
                <a:off x="3358722" y="5083149"/>
                <a:ext cx="3999210" cy="523220"/>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rPr>
                  <a:t>5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and 3 </a:t>
                </a:r>
                <a14:m>
                  <m:oMath xmlns:m="http://schemas.openxmlformats.org/officeDocument/2006/math">
                    <m:r>
                      <a:rPr lang="en-GB" sz="2800" i="1" dirty="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5 are equal.</a:t>
                </a:r>
              </a:p>
            </p:txBody>
          </p:sp>
        </mc:Choice>
        <mc:Fallback xmlns="">
          <p:sp>
            <p:nvSpPr>
              <p:cNvPr id="45" name="TextBox 44">
                <a:extLst>
                  <a:ext uri="{FF2B5EF4-FFF2-40B4-BE49-F238E27FC236}">
                    <a16:creationId xmlns:a16="http://schemas.microsoft.com/office/drawing/2014/main" id="{DE45F060-A494-9CD0-D4AB-E735671BA8B8}"/>
                  </a:ext>
                </a:extLst>
              </p:cNvPr>
              <p:cNvSpPr txBox="1">
                <a:spLocks noRot="1" noChangeAspect="1" noMove="1" noResize="1" noEditPoints="1" noAdjustHandles="1" noChangeArrowheads="1" noChangeShapeType="1" noTextEdit="1"/>
              </p:cNvSpPr>
              <p:nvPr/>
            </p:nvSpPr>
            <p:spPr>
              <a:xfrm>
                <a:off x="3358722" y="5083149"/>
                <a:ext cx="3999210" cy="523220"/>
              </a:xfrm>
              <a:prstGeom prst="rect">
                <a:avLst/>
              </a:prstGeom>
              <a:blipFill>
                <a:blip r:embed="rId6"/>
                <a:stretch>
                  <a:fillRect l="-2591" t="-11628" r="-2744" b="-32558"/>
                </a:stretch>
              </a:blipFill>
            </p:spPr>
            <p:txBody>
              <a:bodyPr/>
              <a:lstStyle/>
              <a:p>
                <a:r>
                  <a:rPr lang="en-GB">
                    <a:noFill/>
                  </a:rPr>
                  <a:t> </a:t>
                </a:r>
              </a:p>
            </p:txBody>
          </p:sp>
        </mc:Fallback>
      </mc:AlternateContent>
    </p:spTree>
    <p:extLst>
      <p:ext uri="{BB962C8B-B14F-4D97-AF65-F5344CB8AC3E}">
        <p14:creationId xmlns:p14="http://schemas.microsoft.com/office/powerpoint/2010/main" val="169112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4" grpId="0" animBg="1"/>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720</TotalTime>
  <Words>1175</Words>
  <Application>Microsoft Office PowerPoint</Application>
  <PresentationFormat>Widescreen</PresentationFormat>
  <Paragraphs>149</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Aptos</vt:lpstr>
      <vt:lpstr>Aptos Display</vt:lpstr>
      <vt:lpstr>Arial</vt:lpstr>
      <vt:lpstr>Calibri</vt:lpstr>
      <vt:lpstr>Cambria Math</vt:lpstr>
      <vt:lpstr>Lucida Sans Unicode</vt:lpstr>
      <vt:lpstr>Wingdings</vt:lpstr>
      <vt:lpstr>Wingdings 3</vt:lpstr>
      <vt:lpstr>Office Theme</vt:lpstr>
      <vt:lpstr>Maths Cafe </vt:lpstr>
      <vt:lpstr>Maths at St Gregory’s Primary School</vt:lpstr>
      <vt:lpstr>Maths Framework Y3</vt:lpstr>
      <vt:lpstr>Our Maths Lessons </vt:lpstr>
      <vt:lpstr>Maths at St Gregory’s Primary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at St Gregory’s Primary School</vt:lpstr>
      <vt:lpstr>PowerPoint Presentation</vt:lpstr>
      <vt:lpstr>Maths at St Gregory’s Primary School</vt:lpstr>
      <vt:lpstr>PowerPoint Presentation</vt:lpstr>
      <vt:lpstr>Maths at St Gregory’s Primary School</vt:lpstr>
      <vt:lpstr>LO: Add several 1-digit numbers</vt:lpstr>
      <vt:lpstr>Maths at St Gregory’s Primary School</vt:lpstr>
      <vt:lpstr>Maths at St Gregory’s Primary School</vt:lpstr>
      <vt:lpstr>Practising Fluency/Basic Skills</vt:lpstr>
      <vt:lpstr>Maths at St Gregory’s </vt:lpstr>
      <vt:lpstr>Maths at home </vt:lpstr>
      <vt:lpstr>White Rose Maths at home</vt:lpstr>
      <vt:lpstr>Times Tables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Café</dc:title>
  <dc:creator>Jessica Lammonby</dc:creator>
  <cp:lastModifiedBy>Nicola Squares</cp:lastModifiedBy>
  <cp:revision>24</cp:revision>
  <cp:lastPrinted>2024-10-03T07:26:49Z</cp:lastPrinted>
  <dcterms:created xsi:type="dcterms:W3CDTF">2024-09-18T09:15:37Z</dcterms:created>
  <dcterms:modified xsi:type="dcterms:W3CDTF">2024-10-03T13:03:57Z</dcterms:modified>
</cp:coreProperties>
</file>